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99" r:id="rId2"/>
    <p:sldId id="362" r:id="rId3"/>
    <p:sldId id="389" r:id="rId4"/>
    <p:sldId id="420" r:id="rId5"/>
    <p:sldId id="451" r:id="rId6"/>
    <p:sldId id="428" r:id="rId7"/>
    <p:sldId id="427" r:id="rId8"/>
    <p:sldId id="429" r:id="rId9"/>
    <p:sldId id="392" r:id="rId10"/>
    <p:sldId id="431" r:id="rId11"/>
    <p:sldId id="432" r:id="rId12"/>
    <p:sldId id="433" r:id="rId13"/>
    <p:sldId id="486" r:id="rId14"/>
    <p:sldId id="487" r:id="rId15"/>
    <p:sldId id="488" r:id="rId16"/>
    <p:sldId id="484" r:id="rId17"/>
    <p:sldId id="485" r:id="rId18"/>
    <p:sldId id="438" r:id="rId19"/>
    <p:sldId id="442" r:id="rId20"/>
    <p:sldId id="463" r:id="rId21"/>
    <p:sldId id="464" r:id="rId22"/>
    <p:sldId id="465" r:id="rId23"/>
    <p:sldId id="468" r:id="rId24"/>
    <p:sldId id="466" r:id="rId25"/>
    <p:sldId id="467" r:id="rId26"/>
    <p:sldId id="470" r:id="rId27"/>
    <p:sldId id="489" r:id="rId28"/>
    <p:sldId id="471" r:id="rId29"/>
    <p:sldId id="472" r:id="rId30"/>
    <p:sldId id="494" r:id="rId31"/>
    <p:sldId id="473" r:id="rId32"/>
    <p:sldId id="479" r:id="rId33"/>
    <p:sldId id="474" r:id="rId34"/>
    <p:sldId id="475" r:id="rId35"/>
    <p:sldId id="480" r:id="rId36"/>
    <p:sldId id="476" r:id="rId37"/>
    <p:sldId id="481" r:id="rId38"/>
    <p:sldId id="477" r:id="rId39"/>
    <p:sldId id="482" r:id="rId40"/>
    <p:sldId id="478" r:id="rId41"/>
    <p:sldId id="483" r:id="rId42"/>
    <p:sldId id="491" r:id="rId43"/>
    <p:sldId id="490" r:id="rId44"/>
    <p:sldId id="492" r:id="rId45"/>
    <p:sldId id="493" r:id="rId46"/>
  </p:sldIdLst>
  <p:sldSz cx="9144000" cy="6858000" type="screen4x3"/>
  <p:notesSz cx="6797675" cy="9928225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40000"/>
    <a:srgbClr val="800000"/>
    <a:srgbClr val="990000"/>
    <a:srgbClr val="000000"/>
    <a:srgbClr val="FFFFFF"/>
    <a:srgbClr val="D8161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3" autoAdjust="0"/>
    <p:restoredTop sz="90409" autoAdjust="0"/>
  </p:normalViewPr>
  <p:slideViewPr>
    <p:cSldViewPr>
      <p:cViewPr>
        <p:scale>
          <a:sx n="70" d="100"/>
          <a:sy n="70" d="100"/>
        </p:scale>
        <p:origin x="-133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FC3525-1392-4E98-8460-719EFE1E740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4C64-4B5E-4391-85A3-794CEBCF17D3}" type="asst">
      <dgm:prSet phldrT="[Text]" custT="1"/>
      <dgm:spPr>
        <a:solidFill>
          <a:srgbClr val="990000"/>
        </a:solidFill>
      </dgm:spPr>
      <dgm:t>
        <a:bodyPr/>
        <a:lstStyle/>
        <a:p>
          <a:r>
            <a:rPr lang="en-US" sz="3200" b="1" dirty="0" err="1" smtClean="0"/>
            <a:t>Grupo</a:t>
          </a:r>
          <a:r>
            <a:rPr lang="en-US" sz="3200" b="1" dirty="0" smtClean="0"/>
            <a:t> SEAL</a:t>
          </a:r>
          <a:endParaRPr lang="en-US" sz="3200" b="1" dirty="0"/>
        </a:p>
      </dgm:t>
    </dgm:pt>
    <dgm:pt modelId="{4810870A-8AFF-48BB-B64E-82F12A60D94F}" type="parTrans" cxnId="{8755ED68-0F2B-43BC-B510-662882C605D4}">
      <dgm:prSet/>
      <dgm:spPr/>
      <dgm:t>
        <a:bodyPr/>
        <a:lstStyle/>
        <a:p>
          <a:endParaRPr lang="en-US"/>
        </a:p>
      </dgm:t>
    </dgm:pt>
    <dgm:pt modelId="{62AFD300-14C7-48CB-8D70-596545EAC8B4}" type="sibTrans" cxnId="{8755ED68-0F2B-43BC-B510-662882C605D4}">
      <dgm:prSet/>
      <dgm:spPr/>
      <dgm:t>
        <a:bodyPr/>
        <a:lstStyle/>
        <a:p>
          <a:endParaRPr lang="en-US"/>
        </a:p>
      </dgm:t>
    </dgm:pt>
    <dgm:pt modelId="{5D640962-06AC-4FDF-9FA4-3D1A9A0AF361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6C32560B-9D5E-4A92-AE05-6B6AEC81122A}" type="parTrans" cxnId="{801647B5-B1DF-46F6-851E-99F3CF8DF0BD}">
      <dgm:prSet/>
      <dgm:spPr>
        <a:ln>
          <a:solidFill>
            <a:srgbClr val="990000"/>
          </a:solidFill>
        </a:ln>
      </dgm:spPr>
      <dgm:t>
        <a:bodyPr/>
        <a:lstStyle/>
        <a:p>
          <a:endParaRPr lang="en-US"/>
        </a:p>
      </dgm:t>
    </dgm:pt>
    <dgm:pt modelId="{D17680F4-0862-4E0B-84EA-AA3CE2DA9637}" type="sibTrans" cxnId="{801647B5-B1DF-46F6-851E-99F3CF8DF0BD}">
      <dgm:prSet/>
      <dgm:spPr/>
      <dgm:t>
        <a:bodyPr/>
        <a:lstStyle/>
        <a:p>
          <a:endParaRPr lang="en-US"/>
        </a:p>
      </dgm:t>
    </dgm:pt>
    <dgm:pt modelId="{14A206BA-A982-4C3F-90AC-FC26E72229EB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E16D5BF0-3D2D-4E67-8801-87F16BA7E25B}" type="parTrans" cxnId="{B6680E6E-4F86-44E7-A456-FC290D4E8757}">
      <dgm:prSet/>
      <dgm:spPr>
        <a:ln>
          <a:solidFill>
            <a:srgbClr val="990000"/>
          </a:solidFill>
        </a:ln>
      </dgm:spPr>
      <dgm:t>
        <a:bodyPr/>
        <a:lstStyle/>
        <a:p>
          <a:endParaRPr lang="pt-BR"/>
        </a:p>
      </dgm:t>
    </dgm:pt>
    <dgm:pt modelId="{604C8782-B279-4C58-A3FE-F391BBB3B702}" type="sibTrans" cxnId="{B6680E6E-4F86-44E7-A456-FC290D4E8757}">
      <dgm:prSet/>
      <dgm:spPr/>
      <dgm:t>
        <a:bodyPr/>
        <a:lstStyle/>
        <a:p>
          <a:endParaRPr lang="pt-BR"/>
        </a:p>
      </dgm:t>
    </dgm:pt>
    <dgm:pt modelId="{C07FCB8B-F6F1-4AD8-8894-09A4BE93C24D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2DDFAE56-84D7-4F39-B35B-788416FBEE58}" type="parTrans" cxnId="{D792D72D-F1B5-4B1F-AA01-491529618A51}">
      <dgm:prSet/>
      <dgm:spPr>
        <a:ln>
          <a:solidFill>
            <a:srgbClr val="990000"/>
          </a:solidFill>
        </a:ln>
      </dgm:spPr>
      <dgm:t>
        <a:bodyPr/>
        <a:lstStyle/>
        <a:p>
          <a:endParaRPr lang="pt-BR"/>
        </a:p>
      </dgm:t>
    </dgm:pt>
    <dgm:pt modelId="{6BAEE4C9-83AA-43BE-8935-5C91FEDEE2D6}" type="sibTrans" cxnId="{D792D72D-F1B5-4B1F-AA01-491529618A51}">
      <dgm:prSet/>
      <dgm:spPr/>
      <dgm:t>
        <a:bodyPr/>
        <a:lstStyle/>
        <a:p>
          <a:endParaRPr lang="pt-BR"/>
        </a:p>
      </dgm:t>
    </dgm:pt>
    <dgm:pt modelId="{F2C2B789-4C53-434E-A7B3-C6CC359937ED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7D483B57-2E4B-4CC9-B839-EAFFA94298D6}" type="parTrans" cxnId="{6DE9B219-C635-43C8-8911-A0CA02D352F7}">
      <dgm:prSet/>
      <dgm:spPr>
        <a:ln>
          <a:solidFill>
            <a:srgbClr val="990000"/>
          </a:solidFill>
        </a:ln>
      </dgm:spPr>
      <dgm:t>
        <a:bodyPr/>
        <a:lstStyle/>
        <a:p>
          <a:endParaRPr lang="pt-BR"/>
        </a:p>
      </dgm:t>
    </dgm:pt>
    <dgm:pt modelId="{89929D60-B02E-449B-A060-D5E9ED5554F4}" type="sibTrans" cxnId="{6DE9B219-C635-43C8-8911-A0CA02D352F7}">
      <dgm:prSet/>
      <dgm:spPr/>
      <dgm:t>
        <a:bodyPr/>
        <a:lstStyle/>
        <a:p>
          <a:endParaRPr lang="pt-BR"/>
        </a:p>
      </dgm:t>
    </dgm:pt>
    <dgm:pt modelId="{8746316F-6CED-43E6-890B-4855FD1181FB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04EF4CD7-8726-48B2-91DE-1591C42A8CB4}" type="parTrans" cxnId="{FEB184A4-492A-4662-9FD2-2014B757642D}">
      <dgm:prSet/>
      <dgm:spPr>
        <a:ln>
          <a:solidFill>
            <a:srgbClr val="990000"/>
          </a:solidFill>
        </a:ln>
      </dgm:spPr>
      <dgm:t>
        <a:bodyPr/>
        <a:lstStyle/>
        <a:p>
          <a:endParaRPr lang="pt-BR"/>
        </a:p>
      </dgm:t>
    </dgm:pt>
    <dgm:pt modelId="{C15EF82C-262D-4990-AA85-3AC850D44F36}" type="sibTrans" cxnId="{FEB184A4-492A-4662-9FD2-2014B757642D}">
      <dgm:prSet/>
      <dgm:spPr/>
      <dgm:t>
        <a:bodyPr/>
        <a:lstStyle/>
        <a:p>
          <a:endParaRPr lang="pt-BR"/>
        </a:p>
      </dgm:t>
    </dgm:pt>
    <dgm:pt modelId="{A3B60E05-150A-4975-AD3C-17875A1BAC5E}" type="pres">
      <dgm:prSet presAssocID="{F3FC3525-1392-4E98-8460-719EFE1E74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B4ED283-6E73-4F2C-A243-89FDBEED5A18}" type="pres">
      <dgm:prSet presAssocID="{BF8F4C64-4B5E-4391-85A3-794CEBCF17D3}" presName="hierRoot1" presStyleCnt="0">
        <dgm:presLayoutVars>
          <dgm:hierBranch val="init"/>
        </dgm:presLayoutVars>
      </dgm:prSet>
      <dgm:spPr/>
    </dgm:pt>
    <dgm:pt modelId="{E08F418F-D540-47F6-8BFA-C7D7FA07D263}" type="pres">
      <dgm:prSet presAssocID="{BF8F4C64-4B5E-4391-85A3-794CEBCF17D3}" presName="rootComposite1" presStyleCnt="0"/>
      <dgm:spPr/>
    </dgm:pt>
    <dgm:pt modelId="{6A22AE95-53B9-455A-BB88-222969F55E63}" type="pres">
      <dgm:prSet presAssocID="{BF8F4C64-4B5E-4391-85A3-794CEBCF17D3}" presName="rootText1" presStyleLbl="node0" presStyleIdx="0" presStyleCnt="1" custScaleX="167720" custScaleY="2195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20DE9E-B407-4D42-9BC2-76DF5602E706}" type="pres">
      <dgm:prSet presAssocID="{BF8F4C64-4B5E-4391-85A3-794CEBCF17D3}" presName="rootConnector1" presStyleLbl="asst0" presStyleIdx="0" presStyleCnt="0"/>
      <dgm:spPr/>
      <dgm:t>
        <a:bodyPr/>
        <a:lstStyle/>
        <a:p>
          <a:endParaRPr lang="en-US"/>
        </a:p>
      </dgm:t>
    </dgm:pt>
    <dgm:pt modelId="{7FEE3F0F-95C4-4BC3-A057-F47A1FB4B131}" type="pres">
      <dgm:prSet presAssocID="{BF8F4C64-4B5E-4391-85A3-794CEBCF17D3}" presName="hierChild2" presStyleCnt="0"/>
      <dgm:spPr/>
    </dgm:pt>
    <dgm:pt modelId="{D4EB9E84-2964-4084-81E7-069893EC73E5}" type="pres">
      <dgm:prSet presAssocID="{6C32560B-9D5E-4A92-AE05-6B6AEC81122A}" presName="Name37" presStyleLbl="parChTrans1D2" presStyleIdx="0" presStyleCnt="5"/>
      <dgm:spPr/>
      <dgm:t>
        <a:bodyPr/>
        <a:lstStyle/>
        <a:p>
          <a:endParaRPr lang="en-US"/>
        </a:p>
      </dgm:t>
    </dgm:pt>
    <dgm:pt modelId="{FBE8CBB5-D011-4163-9CBE-E099FACE844F}" type="pres">
      <dgm:prSet presAssocID="{5D640962-06AC-4FDF-9FA4-3D1A9A0AF361}" presName="hierRoot2" presStyleCnt="0">
        <dgm:presLayoutVars>
          <dgm:hierBranch val="init"/>
        </dgm:presLayoutVars>
      </dgm:prSet>
      <dgm:spPr/>
    </dgm:pt>
    <dgm:pt modelId="{56A8D51B-C905-42B0-AD7D-F9B02A53FBF9}" type="pres">
      <dgm:prSet presAssocID="{5D640962-06AC-4FDF-9FA4-3D1A9A0AF361}" presName="rootComposite" presStyleCnt="0"/>
      <dgm:spPr/>
    </dgm:pt>
    <dgm:pt modelId="{3615F239-B781-49EF-890E-F68B1AF86F78}" type="pres">
      <dgm:prSet presAssocID="{5D640962-06AC-4FDF-9FA4-3D1A9A0AF361}" presName="rootText" presStyleLbl="node2" presStyleIdx="0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1DB685-329F-4AD7-BAA4-5D01752FFE9B}" type="pres">
      <dgm:prSet presAssocID="{5D640962-06AC-4FDF-9FA4-3D1A9A0AF361}" presName="rootConnector" presStyleLbl="node2" presStyleIdx="0" presStyleCnt="5"/>
      <dgm:spPr/>
      <dgm:t>
        <a:bodyPr/>
        <a:lstStyle/>
        <a:p>
          <a:endParaRPr lang="en-US"/>
        </a:p>
      </dgm:t>
    </dgm:pt>
    <dgm:pt modelId="{CE34102F-0FFB-40FC-80D7-C44D41B5E7D0}" type="pres">
      <dgm:prSet presAssocID="{5D640962-06AC-4FDF-9FA4-3D1A9A0AF361}" presName="hierChild4" presStyleCnt="0"/>
      <dgm:spPr/>
    </dgm:pt>
    <dgm:pt modelId="{10C9D3C7-3624-4FD4-B109-7E4951C3670C}" type="pres">
      <dgm:prSet presAssocID="{5D640962-06AC-4FDF-9FA4-3D1A9A0AF361}" presName="hierChild5" presStyleCnt="0"/>
      <dgm:spPr/>
    </dgm:pt>
    <dgm:pt modelId="{F5914FCB-CDE9-446B-BEC7-D8FADB3873B3}" type="pres">
      <dgm:prSet presAssocID="{E16D5BF0-3D2D-4E67-8801-87F16BA7E25B}" presName="Name37" presStyleLbl="parChTrans1D2" presStyleIdx="1" presStyleCnt="5"/>
      <dgm:spPr/>
      <dgm:t>
        <a:bodyPr/>
        <a:lstStyle/>
        <a:p>
          <a:endParaRPr lang="pt-BR"/>
        </a:p>
      </dgm:t>
    </dgm:pt>
    <dgm:pt modelId="{C8FBAC27-794D-48EF-91A9-C2B1070CD70A}" type="pres">
      <dgm:prSet presAssocID="{14A206BA-A982-4C3F-90AC-FC26E72229EB}" presName="hierRoot2" presStyleCnt="0">
        <dgm:presLayoutVars>
          <dgm:hierBranch val="init"/>
        </dgm:presLayoutVars>
      </dgm:prSet>
      <dgm:spPr/>
    </dgm:pt>
    <dgm:pt modelId="{1973D7B2-E740-4747-8FDE-5F4EFB38508D}" type="pres">
      <dgm:prSet presAssocID="{14A206BA-A982-4C3F-90AC-FC26E72229EB}" presName="rootComposite" presStyleCnt="0"/>
      <dgm:spPr/>
    </dgm:pt>
    <dgm:pt modelId="{407C22C2-8F50-4493-913C-BB8039D9A0B5}" type="pres">
      <dgm:prSet presAssocID="{14A206BA-A982-4C3F-90AC-FC26E72229EB}" presName="rootText" presStyleLbl="node2" presStyleIdx="1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72C1644-682A-4292-8640-84E438F74802}" type="pres">
      <dgm:prSet presAssocID="{14A206BA-A982-4C3F-90AC-FC26E72229EB}" presName="rootConnector" presStyleLbl="node2" presStyleIdx="1" presStyleCnt="5"/>
      <dgm:spPr/>
      <dgm:t>
        <a:bodyPr/>
        <a:lstStyle/>
        <a:p>
          <a:endParaRPr lang="pt-BR"/>
        </a:p>
      </dgm:t>
    </dgm:pt>
    <dgm:pt modelId="{77570654-DF99-48DA-B916-ED7F1BAEBBCC}" type="pres">
      <dgm:prSet presAssocID="{14A206BA-A982-4C3F-90AC-FC26E72229EB}" presName="hierChild4" presStyleCnt="0"/>
      <dgm:spPr/>
    </dgm:pt>
    <dgm:pt modelId="{88CBB542-0CFA-4373-A761-B0C10FC44B0A}" type="pres">
      <dgm:prSet presAssocID="{14A206BA-A982-4C3F-90AC-FC26E72229EB}" presName="hierChild5" presStyleCnt="0"/>
      <dgm:spPr/>
    </dgm:pt>
    <dgm:pt modelId="{BF65269B-6882-44CF-9EF8-C41964DFB2F0}" type="pres">
      <dgm:prSet presAssocID="{7D483B57-2E4B-4CC9-B839-EAFFA94298D6}" presName="Name37" presStyleLbl="parChTrans1D2" presStyleIdx="2" presStyleCnt="5"/>
      <dgm:spPr/>
      <dgm:t>
        <a:bodyPr/>
        <a:lstStyle/>
        <a:p>
          <a:endParaRPr lang="pt-BR"/>
        </a:p>
      </dgm:t>
    </dgm:pt>
    <dgm:pt modelId="{713D7B40-1016-4109-8F6A-3EE81614CD39}" type="pres">
      <dgm:prSet presAssocID="{F2C2B789-4C53-434E-A7B3-C6CC359937ED}" presName="hierRoot2" presStyleCnt="0">
        <dgm:presLayoutVars>
          <dgm:hierBranch val="init"/>
        </dgm:presLayoutVars>
      </dgm:prSet>
      <dgm:spPr/>
    </dgm:pt>
    <dgm:pt modelId="{B194249E-3F22-4E7B-83EC-EC113FD25995}" type="pres">
      <dgm:prSet presAssocID="{F2C2B789-4C53-434E-A7B3-C6CC359937ED}" presName="rootComposite" presStyleCnt="0"/>
      <dgm:spPr/>
    </dgm:pt>
    <dgm:pt modelId="{76FAC28C-B847-4682-9988-4F67F4A202AC}" type="pres">
      <dgm:prSet presAssocID="{F2C2B789-4C53-434E-A7B3-C6CC359937ED}" presName="rootText" presStyleLbl="node2" presStyleIdx="2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DD4A662-5920-4A41-B57A-F01FA75FD304}" type="pres">
      <dgm:prSet presAssocID="{F2C2B789-4C53-434E-A7B3-C6CC359937ED}" presName="rootConnector" presStyleLbl="node2" presStyleIdx="2" presStyleCnt="5"/>
      <dgm:spPr/>
      <dgm:t>
        <a:bodyPr/>
        <a:lstStyle/>
        <a:p>
          <a:endParaRPr lang="pt-BR"/>
        </a:p>
      </dgm:t>
    </dgm:pt>
    <dgm:pt modelId="{40C47816-27ED-411A-A337-9C6D3AF8CAE2}" type="pres">
      <dgm:prSet presAssocID="{F2C2B789-4C53-434E-A7B3-C6CC359937ED}" presName="hierChild4" presStyleCnt="0"/>
      <dgm:spPr/>
    </dgm:pt>
    <dgm:pt modelId="{991ADEE2-2C1E-499B-9009-FABF2EC2C35D}" type="pres">
      <dgm:prSet presAssocID="{F2C2B789-4C53-434E-A7B3-C6CC359937ED}" presName="hierChild5" presStyleCnt="0"/>
      <dgm:spPr/>
    </dgm:pt>
    <dgm:pt modelId="{7D6CBBC1-2C51-4F26-8ED5-00687B502FBE}" type="pres">
      <dgm:prSet presAssocID="{2DDFAE56-84D7-4F39-B35B-788416FBEE58}" presName="Name37" presStyleLbl="parChTrans1D2" presStyleIdx="3" presStyleCnt="5"/>
      <dgm:spPr/>
      <dgm:t>
        <a:bodyPr/>
        <a:lstStyle/>
        <a:p>
          <a:endParaRPr lang="pt-BR"/>
        </a:p>
      </dgm:t>
    </dgm:pt>
    <dgm:pt modelId="{39DCDF56-644B-466F-BFD6-DCC0040C0A78}" type="pres">
      <dgm:prSet presAssocID="{C07FCB8B-F6F1-4AD8-8894-09A4BE93C24D}" presName="hierRoot2" presStyleCnt="0">
        <dgm:presLayoutVars>
          <dgm:hierBranch val="init"/>
        </dgm:presLayoutVars>
      </dgm:prSet>
      <dgm:spPr/>
    </dgm:pt>
    <dgm:pt modelId="{2981A417-FF96-4EDD-935A-68CE486F5D40}" type="pres">
      <dgm:prSet presAssocID="{C07FCB8B-F6F1-4AD8-8894-09A4BE93C24D}" presName="rootComposite" presStyleCnt="0"/>
      <dgm:spPr/>
    </dgm:pt>
    <dgm:pt modelId="{04470F66-3373-4DBE-8CE9-E4671CA06000}" type="pres">
      <dgm:prSet presAssocID="{C07FCB8B-F6F1-4AD8-8894-09A4BE93C24D}" presName="rootText" presStyleLbl="node2" presStyleIdx="3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780CD1E-A02C-45BE-8DE8-991CCC4ACB74}" type="pres">
      <dgm:prSet presAssocID="{C07FCB8B-F6F1-4AD8-8894-09A4BE93C24D}" presName="rootConnector" presStyleLbl="node2" presStyleIdx="3" presStyleCnt="5"/>
      <dgm:spPr/>
      <dgm:t>
        <a:bodyPr/>
        <a:lstStyle/>
        <a:p>
          <a:endParaRPr lang="pt-BR"/>
        </a:p>
      </dgm:t>
    </dgm:pt>
    <dgm:pt modelId="{481E335D-E87E-4507-8543-338E1F899C17}" type="pres">
      <dgm:prSet presAssocID="{C07FCB8B-F6F1-4AD8-8894-09A4BE93C24D}" presName="hierChild4" presStyleCnt="0"/>
      <dgm:spPr/>
    </dgm:pt>
    <dgm:pt modelId="{7AC78D55-83CB-49A2-96A9-2913261E4FB2}" type="pres">
      <dgm:prSet presAssocID="{C07FCB8B-F6F1-4AD8-8894-09A4BE93C24D}" presName="hierChild5" presStyleCnt="0"/>
      <dgm:spPr/>
    </dgm:pt>
    <dgm:pt modelId="{E38C81B2-D230-417E-9161-ABA71A516018}" type="pres">
      <dgm:prSet presAssocID="{04EF4CD7-8726-48B2-91DE-1591C42A8CB4}" presName="Name37" presStyleLbl="parChTrans1D2" presStyleIdx="4" presStyleCnt="5"/>
      <dgm:spPr/>
      <dgm:t>
        <a:bodyPr/>
        <a:lstStyle/>
        <a:p>
          <a:endParaRPr lang="pt-BR"/>
        </a:p>
      </dgm:t>
    </dgm:pt>
    <dgm:pt modelId="{5B8F166F-30F5-486A-A28F-F3A9F3D511FB}" type="pres">
      <dgm:prSet presAssocID="{8746316F-6CED-43E6-890B-4855FD1181FB}" presName="hierRoot2" presStyleCnt="0">
        <dgm:presLayoutVars>
          <dgm:hierBranch val="init"/>
        </dgm:presLayoutVars>
      </dgm:prSet>
      <dgm:spPr/>
    </dgm:pt>
    <dgm:pt modelId="{2DC96570-0575-4ECA-82E1-266526E782BA}" type="pres">
      <dgm:prSet presAssocID="{8746316F-6CED-43E6-890B-4855FD1181FB}" presName="rootComposite" presStyleCnt="0"/>
      <dgm:spPr/>
    </dgm:pt>
    <dgm:pt modelId="{B5D1F41F-3B43-4029-BE5B-389C8C780E1C}" type="pres">
      <dgm:prSet presAssocID="{8746316F-6CED-43E6-890B-4855FD1181FB}" presName="rootText" presStyleLbl="node2" presStyleIdx="4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D1374FB-36B8-4F7F-9A27-A22F4EC46343}" type="pres">
      <dgm:prSet presAssocID="{8746316F-6CED-43E6-890B-4855FD1181FB}" presName="rootConnector" presStyleLbl="node2" presStyleIdx="4" presStyleCnt="5"/>
      <dgm:spPr/>
      <dgm:t>
        <a:bodyPr/>
        <a:lstStyle/>
        <a:p>
          <a:endParaRPr lang="pt-BR"/>
        </a:p>
      </dgm:t>
    </dgm:pt>
    <dgm:pt modelId="{C1894239-A475-41D1-801B-DE87564CE03B}" type="pres">
      <dgm:prSet presAssocID="{8746316F-6CED-43E6-890B-4855FD1181FB}" presName="hierChild4" presStyleCnt="0"/>
      <dgm:spPr/>
    </dgm:pt>
    <dgm:pt modelId="{4D68D6AC-1ECF-4E39-890C-DDFE7D5B5967}" type="pres">
      <dgm:prSet presAssocID="{8746316F-6CED-43E6-890B-4855FD1181FB}" presName="hierChild5" presStyleCnt="0"/>
      <dgm:spPr/>
    </dgm:pt>
    <dgm:pt modelId="{1E163C44-99D7-4E75-AE09-82F84E4EF666}" type="pres">
      <dgm:prSet presAssocID="{BF8F4C64-4B5E-4391-85A3-794CEBCF17D3}" presName="hierChild3" presStyleCnt="0"/>
      <dgm:spPr/>
    </dgm:pt>
  </dgm:ptLst>
  <dgm:cxnLst>
    <dgm:cxn modelId="{5B60FF9C-26D5-4611-89D0-44A0AF871070}" type="presOf" srcId="{04EF4CD7-8726-48B2-91DE-1591C42A8CB4}" destId="{E38C81B2-D230-417E-9161-ABA71A516018}" srcOrd="0" destOrd="0" presId="urn:microsoft.com/office/officeart/2005/8/layout/orgChart1"/>
    <dgm:cxn modelId="{801647B5-B1DF-46F6-851E-99F3CF8DF0BD}" srcId="{BF8F4C64-4B5E-4391-85A3-794CEBCF17D3}" destId="{5D640962-06AC-4FDF-9FA4-3D1A9A0AF361}" srcOrd="0" destOrd="0" parTransId="{6C32560B-9D5E-4A92-AE05-6B6AEC81122A}" sibTransId="{D17680F4-0862-4E0B-84EA-AA3CE2DA9637}"/>
    <dgm:cxn modelId="{6DE9B219-C635-43C8-8911-A0CA02D352F7}" srcId="{BF8F4C64-4B5E-4391-85A3-794CEBCF17D3}" destId="{F2C2B789-4C53-434E-A7B3-C6CC359937ED}" srcOrd="2" destOrd="0" parTransId="{7D483B57-2E4B-4CC9-B839-EAFFA94298D6}" sibTransId="{89929D60-B02E-449B-A060-D5E9ED5554F4}"/>
    <dgm:cxn modelId="{AD406B10-D87E-48A0-A120-03731CF4511D}" type="presOf" srcId="{BF8F4C64-4B5E-4391-85A3-794CEBCF17D3}" destId="{FF20DE9E-B407-4D42-9BC2-76DF5602E706}" srcOrd="1" destOrd="0" presId="urn:microsoft.com/office/officeart/2005/8/layout/orgChart1"/>
    <dgm:cxn modelId="{B6680E6E-4F86-44E7-A456-FC290D4E8757}" srcId="{BF8F4C64-4B5E-4391-85A3-794CEBCF17D3}" destId="{14A206BA-A982-4C3F-90AC-FC26E72229EB}" srcOrd="1" destOrd="0" parTransId="{E16D5BF0-3D2D-4E67-8801-87F16BA7E25B}" sibTransId="{604C8782-B279-4C58-A3FE-F391BBB3B702}"/>
    <dgm:cxn modelId="{7547A6D7-36F9-4BF3-9A8D-B4CFA53F038F}" type="presOf" srcId="{6C32560B-9D5E-4A92-AE05-6B6AEC81122A}" destId="{D4EB9E84-2964-4084-81E7-069893EC73E5}" srcOrd="0" destOrd="0" presId="urn:microsoft.com/office/officeart/2005/8/layout/orgChart1"/>
    <dgm:cxn modelId="{FEB184A4-492A-4662-9FD2-2014B757642D}" srcId="{BF8F4C64-4B5E-4391-85A3-794CEBCF17D3}" destId="{8746316F-6CED-43E6-890B-4855FD1181FB}" srcOrd="4" destOrd="0" parTransId="{04EF4CD7-8726-48B2-91DE-1591C42A8CB4}" sibTransId="{C15EF82C-262D-4990-AA85-3AC850D44F36}"/>
    <dgm:cxn modelId="{371D7F53-7C77-4093-9FDC-5909180FB035}" type="presOf" srcId="{C07FCB8B-F6F1-4AD8-8894-09A4BE93C24D}" destId="{E780CD1E-A02C-45BE-8DE8-991CCC4ACB74}" srcOrd="1" destOrd="0" presId="urn:microsoft.com/office/officeart/2005/8/layout/orgChart1"/>
    <dgm:cxn modelId="{C008B686-6A36-405C-9BB5-294F0B7A0804}" type="presOf" srcId="{8746316F-6CED-43E6-890B-4855FD1181FB}" destId="{DD1374FB-36B8-4F7F-9A27-A22F4EC46343}" srcOrd="1" destOrd="0" presId="urn:microsoft.com/office/officeart/2005/8/layout/orgChart1"/>
    <dgm:cxn modelId="{F78E6063-4A74-4550-9E3E-435853A9DADF}" type="presOf" srcId="{F2C2B789-4C53-434E-A7B3-C6CC359937ED}" destId="{2DD4A662-5920-4A41-B57A-F01FA75FD304}" srcOrd="1" destOrd="0" presId="urn:microsoft.com/office/officeart/2005/8/layout/orgChart1"/>
    <dgm:cxn modelId="{9AF76DDE-4D3E-42B6-BD54-86F94AA00E13}" type="presOf" srcId="{2DDFAE56-84D7-4F39-B35B-788416FBEE58}" destId="{7D6CBBC1-2C51-4F26-8ED5-00687B502FBE}" srcOrd="0" destOrd="0" presId="urn:microsoft.com/office/officeart/2005/8/layout/orgChart1"/>
    <dgm:cxn modelId="{8F9F4507-29D4-42C9-ABFD-EB4770160127}" type="presOf" srcId="{5D640962-06AC-4FDF-9FA4-3D1A9A0AF361}" destId="{3615F239-B781-49EF-890E-F68B1AF86F78}" srcOrd="0" destOrd="0" presId="urn:microsoft.com/office/officeart/2005/8/layout/orgChart1"/>
    <dgm:cxn modelId="{6600B25C-8E5C-4691-B09A-5BAAE413BEC0}" type="presOf" srcId="{BF8F4C64-4B5E-4391-85A3-794CEBCF17D3}" destId="{6A22AE95-53B9-455A-BB88-222969F55E63}" srcOrd="0" destOrd="0" presId="urn:microsoft.com/office/officeart/2005/8/layout/orgChart1"/>
    <dgm:cxn modelId="{A0ACEDD4-864A-42D9-80B1-E0B3C016C5E1}" type="presOf" srcId="{14A206BA-A982-4C3F-90AC-FC26E72229EB}" destId="{407C22C2-8F50-4493-913C-BB8039D9A0B5}" srcOrd="0" destOrd="0" presId="urn:microsoft.com/office/officeart/2005/8/layout/orgChart1"/>
    <dgm:cxn modelId="{125AA1B4-6B36-41D8-A2B9-0F746AC0ED87}" type="presOf" srcId="{7D483B57-2E4B-4CC9-B839-EAFFA94298D6}" destId="{BF65269B-6882-44CF-9EF8-C41964DFB2F0}" srcOrd="0" destOrd="0" presId="urn:microsoft.com/office/officeart/2005/8/layout/orgChart1"/>
    <dgm:cxn modelId="{A9A16EDE-B030-4CCA-A605-E163290C072D}" type="presOf" srcId="{F2C2B789-4C53-434E-A7B3-C6CC359937ED}" destId="{76FAC28C-B847-4682-9988-4F67F4A202AC}" srcOrd="0" destOrd="0" presId="urn:microsoft.com/office/officeart/2005/8/layout/orgChart1"/>
    <dgm:cxn modelId="{D792D72D-F1B5-4B1F-AA01-491529618A51}" srcId="{BF8F4C64-4B5E-4391-85A3-794CEBCF17D3}" destId="{C07FCB8B-F6F1-4AD8-8894-09A4BE93C24D}" srcOrd="3" destOrd="0" parTransId="{2DDFAE56-84D7-4F39-B35B-788416FBEE58}" sibTransId="{6BAEE4C9-83AA-43BE-8935-5C91FEDEE2D6}"/>
    <dgm:cxn modelId="{53A5832A-F63F-40AB-9272-86CBCF60E1BE}" type="presOf" srcId="{8746316F-6CED-43E6-890B-4855FD1181FB}" destId="{B5D1F41F-3B43-4029-BE5B-389C8C780E1C}" srcOrd="0" destOrd="0" presId="urn:microsoft.com/office/officeart/2005/8/layout/orgChart1"/>
    <dgm:cxn modelId="{569B2A71-0DAC-4816-AABF-F6E21164B6DE}" type="presOf" srcId="{C07FCB8B-F6F1-4AD8-8894-09A4BE93C24D}" destId="{04470F66-3373-4DBE-8CE9-E4671CA06000}" srcOrd="0" destOrd="0" presId="urn:microsoft.com/office/officeart/2005/8/layout/orgChart1"/>
    <dgm:cxn modelId="{0D0E12C1-C815-4ACD-93CF-81168765873B}" type="presOf" srcId="{E16D5BF0-3D2D-4E67-8801-87F16BA7E25B}" destId="{F5914FCB-CDE9-446B-BEC7-D8FADB3873B3}" srcOrd="0" destOrd="0" presId="urn:microsoft.com/office/officeart/2005/8/layout/orgChart1"/>
    <dgm:cxn modelId="{FBF91EDC-2742-4245-83C2-34B324C7AE06}" type="presOf" srcId="{F3FC3525-1392-4E98-8460-719EFE1E7409}" destId="{A3B60E05-150A-4975-AD3C-17875A1BAC5E}" srcOrd="0" destOrd="0" presId="urn:microsoft.com/office/officeart/2005/8/layout/orgChart1"/>
    <dgm:cxn modelId="{2A3A608A-D0DF-435B-92AD-04180BAE0066}" type="presOf" srcId="{5D640962-06AC-4FDF-9FA4-3D1A9A0AF361}" destId="{061DB685-329F-4AD7-BAA4-5D01752FFE9B}" srcOrd="1" destOrd="0" presId="urn:microsoft.com/office/officeart/2005/8/layout/orgChart1"/>
    <dgm:cxn modelId="{8755ED68-0F2B-43BC-B510-662882C605D4}" srcId="{F3FC3525-1392-4E98-8460-719EFE1E7409}" destId="{BF8F4C64-4B5E-4391-85A3-794CEBCF17D3}" srcOrd="0" destOrd="0" parTransId="{4810870A-8AFF-48BB-B64E-82F12A60D94F}" sibTransId="{62AFD300-14C7-48CB-8D70-596545EAC8B4}"/>
    <dgm:cxn modelId="{887984C5-61D6-4CAF-89BF-3A35016EE595}" type="presOf" srcId="{14A206BA-A982-4C3F-90AC-FC26E72229EB}" destId="{A72C1644-682A-4292-8640-84E438F74802}" srcOrd="1" destOrd="0" presId="urn:microsoft.com/office/officeart/2005/8/layout/orgChart1"/>
    <dgm:cxn modelId="{6FA6694B-CCED-4120-AAF1-9DF309843848}" type="presParOf" srcId="{A3B60E05-150A-4975-AD3C-17875A1BAC5E}" destId="{7B4ED283-6E73-4F2C-A243-89FDBEED5A18}" srcOrd="0" destOrd="0" presId="urn:microsoft.com/office/officeart/2005/8/layout/orgChart1"/>
    <dgm:cxn modelId="{0E03031A-19A5-4FCE-ABD8-4F71D3D80A5B}" type="presParOf" srcId="{7B4ED283-6E73-4F2C-A243-89FDBEED5A18}" destId="{E08F418F-D540-47F6-8BFA-C7D7FA07D263}" srcOrd="0" destOrd="0" presId="urn:microsoft.com/office/officeart/2005/8/layout/orgChart1"/>
    <dgm:cxn modelId="{A847AC7E-32B1-4B65-8F29-F946FF31A6E0}" type="presParOf" srcId="{E08F418F-D540-47F6-8BFA-C7D7FA07D263}" destId="{6A22AE95-53B9-455A-BB88-222969F55E63}" srcOrd="0" destOrd="0" presId="urn:microsoft.com/office/officeart/2005/8/layout/orgChart1"/>
    <dgm:cxn modelId="{5BDEF95F-A027-4116-B2E5-C9FB19D999D5}" type="presParOf" srcId="{E08F418F-D540-47F6-8BFA-C7D7FA07D263}" destId="{FF20DE9E-B407-4D42-9BC2-76DF5602E706}" srcOrd="1" destOrd="0" presId="urn:microsoft.com/office/officeart/2005/8/layout/orgChart1"/>
    <dgm:cxn modelId="{F92EA696-9156-4340-B59F-5A016B3DB238}" type="presParOf" srcId="{7B4ED283-6E73-4F2C-A243-89FDBEED5A18}" destId="{7FEE3F0F-95C4-4BC3-A057-F47A1FB4B131}" srcOrd="1" destOrd="0" presId="urn:microsoft.com/office/officeart/2005/8/layout/orgChart1"/>
    <dgm:cxn modelId="{F3827A05-21F4-4F54-A646-7F2A15BC7A0B}" type="presParOf" srcId="{7FEE3F0F-95C4-4BC3-A057-F47A1FB4B131}" destId="{D4EB9E84-2964-4084-81E7-069893EC73E5}" srcOrd="0" destOrd="0" presId="urn:microsoft.com/office/officeart/2005/8/layout/orgChart1"/>
    <dgm:cxn modelId="{902C885C-A85F-4D6C-8E6C-8EEFC6A579E5}" type="presParOf" srcId="{7FEE3F0F-95C4-4BC3-A057-F47A1FB4B131}" destId="{FBE8CBB5-D011-4163-9CBE-E099FACE844F}" srcOrd="1" destOrd="0" presId="urn:microsoft.com/office/officeart/2005/8/layout/orgChart1"/>
    <dgm:cxn modelId="{471DAB4E-4CD7-4736-810D-C28639E483D7}" type="presParOf" srcId="{FBE8CBB5-D011-4163-9CBE-E099FACE844F}" destId="{56A8D51B-C905-42B0-AD7D-F9B02A53FBF9}" srcOrd="0" destOrd="0" presId="urn:microsoft.com/office/officeart/2005/8/layout/orgChart1"/>
    <dgm:cxn modelId="{831D546E-FD0D-4D05-AC87-42E0F5155D4A}" type="presParOf" srcId="{56A8D51B-C905-42B0-AD7D-F9B02A53FBF9}" destId="{3615F239-B781-49EF-890E-F68B1AF86F78}" srcOrd="0" destOrd="0" presId="urn:microsoft.com/office/officeart/2005/8/layout/orgChart1"/>
    <dgm:cxn modelId="{24036BB3-2BF7-4871-A6D2-B2EB65572A57}" type="presParOf" srcId="{56A8D51B-C905-42B0-AD7D-F9B02A53FBF9}" destId="{061DB685-329F-4AD7-BAA4-5D01752FFE9B}" srcOrd="1" destOrd="0" presId="urn:microsoft.com/office/officeart/2005/8/layout/orgChart1"/>
    <dgm:cxn modelId="{A3E56B7D-B13A-4821-A67C-A27742C81BDF}" type="presParOf" srcId="{FBE8CBB5-D011-4163-9CBE-E099FACE844F}" destId="{CE34102F-0FFB-40FC-80D7-C44D41B5E7D0}" srcOrd="1" destOrd="0" presId="urn:microsoft.com/office/officeart/2005/8/layout/orgChart1"/>
    <dgm:cxn modelId="{14A38928-832A-4358-A42B-D0432369123C}" type="presParOf" srcId="{FBE8CBB5-D011-4163-9CBE-E099FACE844F}" destId="{10C9D3C7-3624-4FD4-B109-7E4951C3670C}" srcOrd="2" destOrd="0" presId="urn:microsoft.com/office/officeart/2005/8/layout/orgChart1"/>
    <dgm:cxn modelId="{14F20989-BB05-4CFA-AB52-69217C3D599E}" type="presParOf" srcId="{7FEE3F0F-95C4-4BC3-A057-F47A1FB4B131}" destId="{F5914FCB-CDE9-446B-BEC7-D8FADB3873B3}" srcOrd="2" destOrd="0" presId="urn:microsoft.com/office/officeart/2005/8/layout/orgChart1"/>
    <dgm:cxn modelId="{4C0AA165-FFD9-44F9-AAC1-7614C68652FB}" type="presParOf" srcId="{7FEE3F0F-95C4-4BC3-A057-F47A1FB4B131}" destId="{C8FBAC27-794D-48EF-91A9-C2B1070CD70A}" srcOrd="3" destOrd="0" presId="urn:microsoft.com/office/officeart/2005/8/layout/orgChart1"/>
    <dgm:cxn modelId="{B3336B42-B657-4F56-BCDE-CB1DA64C116C}" type="presParOf" srcId="{C8FBAC27-794D-48EF-91A9-C2B1070CD70A}" destId="{1973D7B2-E740-4747-8FDE-5F4EFB38508D}" srcOrd="0" destOrd="0" presId="urn:microsoft.com/office/officeart/2005/8/layout/orgChart1"/>
    <dgm:cxn modelId="{66B251A8-6F72-4C6A-8CDC-2BB29F575600}" type="presParOf" srcId="{1973D7B2-E740-4747-8FDE-5F4EFB38508D}" destId="{407C22C2-8F50-4493-913C-BB8039D9A0B5}" srcOrd="0" destOrd="0" presId="urn:microsoft.com/office/officeart/2005/8/layout/orgChart1"/>
    <dgm:cxn modelId="{772B5268-F007-4D1B-B1AC-F9CDC3836C4D}" type="presParOf" srcId="{1973D7B2-E740-4747-8FDE-5F4EFB38508D}" destId="{A72C1644-682A-4292-8640-84E438F74802}" srcOrd="1" destOrd="0" presId="urn:microsoft.com/office/officeart/2005/8/layout/orgChart1"/>
    <dgm:cxn modelId="{D3B7D170-86A0-4FE9-B838-C3D882225B6F}" type="presParOf" srcId="{C8FBAC27-794D-48EF-91A9-C2B1070CD70A}" destId="{77570654-DF99-48DA-B916-ED7F1BAEBBCC}" srcOrd="1" destOrd="0" presId="urn:microsoft.com/office/officeart/2005/8/layout/orgChart1"/>
    <dgm:cxn modelId="{3D1164CB-D775-47CE-A510-23AB96506453}" type="presParOf" srcId="{C8FBAC27-794D-48EF-91A9-C2B1070CD70A}" destId="{88CBB542-0CFA-4373-A761-B0C10FC44B0A}" srcOrd="2" destOrd="0" presId="urn:microsoft.com/office/officeart/2005/8/layout/orgChart1"/>
    <dgm:cxn modelId="{CAFD6CC8-8D8D-4E97-8ED7-FDE05D8C728F}" type="presParOf" srcId="{7FEE3F0F-95C4-4BC3-A057-F47A1FB4B131}" destId="{BF65269B-6882-44CF-9EF8-C41964DFB2F0}" srcOrd="4" destOrd="0" presId="urn:microsoft.com/office/officeart/2005/8/layout/orgChart1"/>
    <dgm:cxn modelId="{9901889C-40D5-4D3A-8479-E94DC5605280}" type="presParOf" srcId="{7FEE3F0F-95C4-4BC3-A057-F47A1FB4B131}" destId="{713D7B40-1016-4109-8F6A-3EE81614CD39}" srcOrd="5" destOrd="0" presId="urn:microsoft.com/office/officeart/2005/8/layout/orgChart1"/>
    <dgm:cxn modelId="{640419DA-20FA-476E-B1C1-5DA91DF8852D}" type="presParOf" srcId="{713D7B40-1016-4109-8F6A-3EE81614CD39}" destId="{B194249E-3F22-4E7B-83EC-EC113FD25995}" srcOrd="0" destOrd="0" presId="urn:microsoft.com/office/officeart/2005/8/layout/orgChart1"/>
    <dgm:cxn modelId="{7C08DE27-52C2-4F97-9DCA-E8C0D3C8223E}" type="presParOf" srcId="{B194249E-3F22-4E7B-83EC-EC113FD25995}" destId="{76FAC28C-B847-4682-9988-4F67F4A202AC}" srcOrd="0" destOrd="0" presId="urn:microsoft.com/office/officeart/2005/8/layout/orgChart1"/>
    <dgm:cxn modelId="{5CDEACE2-73FC-4020-AA5C-BB7B68FBD9E7}" type="presParOf" srcId="{B194249E-3F22-4E7B-83EC-EC113FD25995}" destId="{2DD4A662-5920-4A41-B57A-F01FA75FD304}" srcOrd="1" destOrd="0" presId="urn:microsoft.com/office/officeart/2005/8/layout/orgChart1"/>
    <dgm:cxn modelId="{1088FAFE-F505-49D0-9275-4632A029D4FF}" type="presParOf" srcId="{713D7B40-1016-4109-8F6A-3EE81614CD39}" destId="{40C47816-27ED-411A-A337-9C6D3AF8CAE2}" srcOrd="1" destOrd="0" presId="urn:microsoft.com/office/officeart/2005/8/layout/orgChart1"/>
    <dgm:cxn modelId="{3EC09B1D-97C3-478E-98C1-06EC9F784D29}" type="presParOf" srcId="{713D7B40-1016-4109-8F6A-3EE81614CD39}" destId="{991ADEE2-2C1E-499B-9009-FABF2EC2C35D}" srcOrd="2" destOrd="0" presId="urn:microsoft.com/office/officeart/2005/8/layout/orgChart1"/>
    <dgm:cxn modelId="{1A5CA775-EEFB-4124-BE8A-040F5B856CD4}" type="presParOf" srcId="{7FEE3F0F-95C4-4BC3-A057-F47A1FB4B131}" destId="{7D6CBBC1-2C51-4F26-8ED5-00687B502FBE}" srcOrd="6" destOrd="0" presId="urn:microsoft.com/office/officeart/2005/8/layout/orgChart1"/>
    <dgm:cxn modelId="{F5E52950-BF8B-422F-A903-C8C2FDAC2C19}" type="presParOf" srcId="{7FEE3F0F-95C4-4BC3-A057-F47A1FB4B131}" destId="{39DCDF56-644B-466F-BFD6-DCC0040C0A78}" srcOrd="7" destOrd="0" presId="urn:microsoft.com/office/officeart/2005/8/layout/orgChart1"/>
    <dgm:cxn modelId="{5BAF1A4B-9718-46A5-A865-CB35825A0F5A}" type="presParOf" srcId="{39DCDF56-644B-466F-BFD6-DCC0040C0A78}" destId="{2981A417-FF96-4EDD-935A-68CE486F5D40}" srcOrd="0" destOrd="0" presId="urn:microsoft.com/office/officeart/2005/8/layout/orgChart1"/>
    <dgm:cxn modelId="{6E7B3910-B122-4078-AF05-6EF6482AADB5}" type="presParOf" srcId="{2981A417-FF96-4EDD-935A-68CE486F5D40}" destId="{04470F66-3373-4DBE-8CE9-E4671CA06000}" srcOrd="0" destOrd="0" presId="urn:microsoft.com/office/officeart/2005/8/layout/orgChart1"/>
    <dgm:cxn modelId="{517C8E5D-481F-4C5F-9A69-085B366F0AD2}" type="presParOf" srcId="{2981A417-FF96-4EDD-935A-68CE486F5D40}" destId="{E780CD1E-A02C-45BE-8DE8-991CCC4ACB74}" srcOrd="1" destOrd="0" presId="urn:microsoft.com/office/officeart/2005/8/layout/orgChart1"/>
    <dgm:cxn modelId="{149DDFC1-5493-4AF5-A09F-6F788A52764E}" type="presParOf" srcId="{39DCDF56-644B-466F-BFD6-DCC0040C0A78}" destId="{481E335D-E87E-4507-8543-338E1F899C17}" srcOrd="1" destOrd="0" presId="urn:microsoft.com/office/officeart/2005/8/layout/orgChart1"/>
    <dgm:cxn modelId="{DECC64B9-C7D3-4D00-81AF-5D66166773B9}" type="presParOf" srcId="{39DCDF56-644B-466F-BFD6-DCC0040C0A78}" destId="{7AC78D55-83CB-49A2-96A9-2913261E4FB2}" srcOrd="2" destOrd="0" presId="urn:microsoft.com/office/officeart/2005/8/layout/orgChart1"/>
    <dgm:cxn modelId="{25CB72C4-66D2-4002-913A-339DD4275842}" type="presParOf" srcId="{7FEE3F0F-95C4-4BC3-A057-F47A1FB4B131}" destId="{E38C81B2-D230-417E-9161-ABA71A516018}" srcOrd="8" destOrd="0" presId="urn:microsoft.com/office/officeart/2005/8/layout/orgChart1"/>
    <dgm:cxn modelId="{18F22431-C177-4BE4-B8BB-87B9259EDADC}" type="presParOf" srcId="{7FEE3F0F-95C4-4BC3-A057-F47A1FB4B131}" destId="{5B8F166F-30F5-486A-A28F-F3A9F3D511FB}" srcOrd="9" destOrd="0" presId="urn:microsoft.com/office/officeart/2005/8/layout/orgChart1"/>
    <dgm:cxn modelId="{B38528A2-97FD-4E49-B875-CFDF4E2013CA}" type="presParOf" srcId="{5B8F166F-30F5-486A-A28F-F3A9F3D511FB}" destId="{2DC96570-0575-4ECA-82E1-266526E782BA}" srcOrd="0" destOrd="0" presId="urn:microsoft.com/office/officeart/2005/8/layout/orgChart1"/>
    <dgm:cxn modelId="{C4466578-1612-4AE6-99E6-6ADBFF8E61F0}" type="presParOf" srcId="{2DC96570-0575-4ECA-82E1-266526E782BA}" destId="{B5D1F41F-3B43-4029-BE5B-389C8C780E1C}" srcOrd="0" destOrd="0" presId="urn:microsoft.com/office/officeart/2005/8/layout/orgChart1"/>
    <dgm:cxn modelId="{CF5F5FF0-CBCF-42AC-A4DD-D87AAD3F484B}" type="presParOf" srcId="{2DC96570-0575-4ECA-82E1-266526E782BA}" destId="{DD1374FB-36B8-4F7F-9A27-A22F4EC46343}" srcOrd="1" destOrd="0" presId="urn:microsoft.com/office/officeart/2005/8/layout/orgChart1"/>
    <dgm:cxn modelId="{58EF1E53-80B1-4B06-A02D-37EA5DFC443C}" type="presParOf" srcId="{5B8F166F-30F5-486A-A28F-F3A9F3D511FB}" destId="{C1894239-A475-41D1-801B-DE87564CE03B}" srcOrd="1" destOrd="0" presId="urn:microsoft.com/office/officeart/2005/8/layout/orgChart1"/>
    <dgm:cxn modelId="{707550AD-29C7-4AA7-AB18-7F6E55EA1E5B}" type="presParOf" srcId="{5B8F166F-30F5-486A-A28F-F3A9F3D511FB}" destId="{4D68D6AC-1ECF-4E39-890C-DDFE7D5B5967}" srcOrd="2" destOrd="0" presId="urn:microsoft.com/office/officeart/2005/8/layout/orgChart1"/>
    <dgm:cxn modelId="{1C472CF8-29B1-42B7-BBC4-F116DCA4071A}" type="presParOf" srcId="{7B4ED283-6E73-4F2C-A243-89FDBEED5A18}" destId="{1E163C44-99D7-4E75-AE09-82F84E4EF66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C81B2-D230-417E-9161-ABA71A516018}">
      <dsp:nvSpPr>
        <dsp:cNvPr id="0" name=""/>
        <dsp:cNvSpPr/>
      </dsp:nvSpPr>
      <dsp:spPr>
        <a:xfrm>
          <a:off x="4572000" y="2544889"/>
          <a:ext cx="3750221" cy="237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667"/>
              </a:lnTo>
              <a:lnTo>
                <a:pt x="3750221" y="118667"/>
              </a:lnTo>
              <a:lnTo>
                <a:pt x="3750221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CBBC1-2C51-4F26-8ED5-00687B502FBE}">
      <dsp:nvSpPr>
        <dsp:cNvPr id="0" name=""/>
        <dsp:cNvSpPr/>
      </dsp:nvSpPr>
      <dsp:spPr>
        <a:xfrm>
          <a:off x="4572000" y="2544889"/>
          <a:ext cx="1875110" cy="237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667"/>
              </a:lnTo>
              <a:lnTo>
                <a:pt x="1875110" y="118667"/>
              </a:lnTo>
              <a:lnTo>
                <a:pt x="1875110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5269B-6882-44CF-9EF8-C41964DFB2F0}">
      <dsp:nvSpPr>
        <dsp:cNvPr id="0" name=""/>
        <dsp:cNvSpPr/>
      </dsp:nvSpPr>
      <dsp:spPr>
        <a:xfrm>
          <a:off x="4526280" y="2544889"/>
          <a:ext cx="91440" cy="2373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14FCB-CDE9-446B-BEC7-D8FADB3873B3}">
      <dsp:nvSpPr>
        <dsp:cNvPr id="0" name=""/>
        <dsp:cNvSpPr/>
      </dsp:nvSpPr>
      <dsp:spPr>
        <a:xfrm>
          <a:off x="2696889" y="2544889"/>
          <a:ext cx="1875110" cy="237334"/>
        </a:xfrm>
        <a:custGeom>
          <a:avLst/>
          <a:gdLst/>
          <a:ahLst/>
          <a:cxnLst/>
          <a:rect l="0" t="0" r="0" b="0"/>
          <a:pathLst>
            <a:path>
              <a:moveTo>
                <a:pt x="1875110" y="0"/>
              </a:moveTo>
              <a:lnTo>
                <a:pt x="1875110" y="118667"/>
              </a:lnTo>
              <a:lnTo>
                <a:pt x="0" y="118667"/>
              </a:lnTo>
              <a:lnTo>
                <a:pt x="0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B9E84-2964-4084-81E7-069893EC73E5}">
      <dsp:nvSpPr>
        <dsp:cNvPr id="0" name=""/>
        <dsp:cNvSpPr/>
      </dsp:nvSpPr>
      <dsp:spPr>
        <a:xfrm>
          <a:off x="821778" y="2544889"/>
          <a:ext cx="3750221" cy="237334"/>
        </a:xfrm>
        <a:custGeom>
          <a:avLst/>
          <a:gdLst/>
          <a:ahLst/>
          <a:cxnLst/>
          <a:rect l="0" t="0" r="0" b="0"/>
          <a:pathLst>
            <a:path>
              <a:moveTo>
                <a:pt x="3750221" y="0"/>
              </a:moveTo>
              <a:lnTo>
                <a:pt x="3750221" y="118667"/>
              </a:lnTo>
              <a:lnTo>
                <a:pt x="0" y="118667"/>
              </a:lnTo>
              <a:lnTo>
                <a:pt x="0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2AE95-53B9-455A-BB88-222969F55E63}">
      <dsp:nvSpPr>
        <dsp:cNvPr id="0" name=""/>
        <dsp:cNvSpPr/>
      </dsp:nvSpPr>
      <dsp:spPr>
        <a:xfrm>
          <a:off x="3624244" y="1304506"/>
          <a:ext cx="1895510" cy="1240382"/>
        </a:xfrm>
        <a:prstGeom prst="rect">
          <a:avLst/>
        </a:prstGeom>
        <a:solidFill>
          <a:srgbClr val="99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 smtClean="0"/>
            <a:t>Grupo</a:t>
          </a:r>
          <a:r>
            <a:rPr lang="en-US" sz="3200" b="1" kern="1200" dirty="0" smtClean="0"/>
            <a:t> SEAL</a:t>
          </a:r>
          <a:endParaRPr lang="en-US" sz="3200" b="1" kern="1200" dirty="0"/>
        </a:p>
      </dsp:txBody>
      <dsp:txXfrm>
        <a:off x="3624244" y="1304506"/>
        <a:ext cx="1895510" cy="1240382"/>
      </dsp:txXfrm>
    </dsp:sp>
    <dsp:sp modelId="{3615F239-B781-49EF-890E-F68B1AF86F78}">
      <dsp:nvSpPr>
        <dsp:cNvPr id="0" name=""/>
        <dsp:cNvSpPr/>
      </dsp:nvSpPr>
      <dsp:spPr>
        <a:xfrm>
          <a:off x="2889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2889" y="2782223"/>
        <a:ext cx="1637776" cy="953829"/>
      </dsp:txXfrm>
    </dsp:sp>
    <dsp:sp modelId="{407C22C2-8F50-4493-913C-BB8039D9A0B5}">
      <dsp:nvSpPr>
        <dsp:cNvPr id="0" name=""/>
        <dsp:cNvSpPr/>
      </dsp:nvSpPr>
      <dsp:spPr>
        <a:xfrm>
          <a:off x="1878000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1878000" y="2782223"/>
        <a:ext cx="1637776" cy="953829"/>
      </dsp:txXfrm>
    </dsp:sp>
    <dsp:sp modelId="{76FAC28C-B847-4682-9988-4F67F4A202AC}">
      <dsp:nvSpPr>
        <dsp:cNvPr id="0" name=""/>
        <dsp:cNvSpPr/>
      </dsp:nvSpPr>
      <dsp:spPr>
        <a:xfrm>
          <a:off x="3753111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3753111" y="2782223"/>
        <a:ext cx="1637776" cy="953829"/>
      </dsp:txXfrm>
    </dsp:sp>
    <dsp:sp modelId="{04470F66-3373-4DBE-8CE9-E4671CA06000}">
      <dsp:nvSpPr>
        <dsp:cNvPr id="0" name=""/>
        <dsp:cNvSpPr/>
      </dsp:nvSpPr>
      <dsp:spPr>
        <a:xfrm>
          <a:off x="5628222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5628222" y="2782223"/>
        <a:ext cx="1637776" cy="953829"/>
      </dsp:txXfrm>
    </dsp:sp>
    <dsp:sp modelId="{B5D1F41F-3B43-4029-BE5B-389C8C780E1C}">
      <dsp:nvSpPr>
        <dsp:cNvPr id="0" name=""/>
        <dsp:cNvSpPr/>
      </dsp:nvSpPr>
      <dsp:spPr>
        <a:xfrm>
          <a:off x="7503333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7503333" y="2782223"/>
        <a:ext cx="1637776" cy="953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0A75C87-4C56-438E-826A-E8D080B7E575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DB226DE-3405-4794-9B87-3003BE1FFA1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3103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A primeira imagem deverá aparecer apenas com o clique.</a:t>
            </a:r>
          </a:p>
        </p:txBody>
      </p:sp>
      <p:sp>
        <p:nvSpPr>
          <p:cNvPr id="634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EEBDFB9-3CCB-4672-8F5B-514E8A49853E}" type="slidenum">
              <a:rPr lang="pt-BR" smtClean="0"/>
              <a:pPr eaLnBrk="1" hangingPunct="1"/>
              <a:t>2</a:t>
            </a:fld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Nas frases aparecer uma por uma na sequencia sem precisar de clique, mas com um tempo entre elas para dar tempo do cliente ler</a:t>
            </a:r>
          </a:p>
        </p:txBody>
      </p:sp>
      <p:sp>
        <p:nvSpPr>
          <p:cNvPr id="645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62D2C5B-C4FF-4F11-8ACA-D94F5B468B9C}" type="slidenum">
              <a:rPr lang="pt-BR" smtClean="0"/>
              <a:pPr eaLnBrk="1" hangingPunct="1"/>
              <a:t>4</a:t>
            </a:fld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624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619ECF-B13D-4C77-A10B-8ED027407C5C}" type="slidenum">
              <a:rPr lang="pt-BR" smtClean="0"/>
              <a:pPr eaLnBrk="1" hangingPunct="1"/>
              <a:t>7</a:t>
            </a:fld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E295DA5-02D8-4F32-AEE0-0BAE7D586E19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4FF91E6-06BE-4EAB-8C01-4C9447E8753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35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9847815-C1C3-4D49-84E1-983A1BD127E3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2314EC0-39A3-431B-B375-38F53C73F68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18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BBBC8AA-A997-4BB6-8774-7ECA14282E3C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A7D647F-AFA3-476C-84EB-3A406C3A2FF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40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1219F8-F171-43B2-AC76-FA2D2FC6234F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3B7AC1A-A375-4D8B-98B8-36C704E5EA9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05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C7B9500-ABA7-46EA-855D-9805515B28B9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A023D6B-BDC5-4260-A647-211DD37B7C1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14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FBBAAF5-0E96-4C9E-B401-C628C9F71D25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CCA4F2A-41FC-4F2F-93F5-F6249F08B42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0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4DEA91C-D5AF-43EA-8D1D-352602772961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BDF2DB6-78C5-4F2F-B152-928001CFCA2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64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A1BCB63-C351-489F-9656-230A81D1DF7D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6E46AC7-F6E6-43B3-A04C-40D9B2ACC73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5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B38604E-B300-446D-9ABA-5E22946ACE0B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18201CC-78A8-4049-8C96-E35A1AF3194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90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EB7BF3B-F659-4A34-BD36-2C6DD32AE9B2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5B8EB19-5437-4928-9335-3FF1B805031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63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FE3C961-5F53-4B0B-A5BB-5E93D0341D19}" type="datetimeFigureOut">
              <a:rPr lang="pt-BR"/>
              <a:pPr>
                <a:defRPr/>
              </a:pPr>
              <a:t>27/02/2013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C3D4F2-1E22-4055-8880-6242E8D21AB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80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-1282890" y="0"/>
            <a:ext cx="10426890" cy="7101407"/>
            <a:chOff x="-1282890" y="0"/>
            <a:chExt cx="10426890" cy="7101407"/>
          </a:xfrm>
        </p:grpSpPr>
        <p:pic>
          <p:nvPicPr>
            <p:cNvPr id="1026" name="Picture 3" descr="s1_4.jp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3" descr="s1_4.jpg"/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044" t="94314" r="20173" b="-2074"/>
            <a:stretch/>
          </p:blipFill>
          <p:spPr bwMode="auto">
            <a:xfrm>
              <a:off x="-1282890" y="6250674"/>
              <a:ext cx="10426890" cy="850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jpeg"/><Relationship Id="rId21" Type="http://schemas.openxmlformats.org/officeDocument/2006/relationships/image" Target="../media/image105.png"/><Relationship Id="rId7" Type="http://schemas.openxmlformats.org/officeDocument/2006/relationships/image" Target="../media/image91.jpeg"/><Relationship Id="rId12" Type="http://schemas.openxmlformats.org/officeDocument/2006/relationships/image" Target="../media/image96.jpeg"/><Relationship Id="rId17" Type="http://schemas.openxmlformats.org/officeDocument/2006/relationships/image" Target="../media/image101.jpeg"/><Relationship Id="rId25" Type="http://schemas.openxmlformats.org/officeDocument/2006/relationships/image" Target="../media/image107.jpe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24" Type="http://schemas.openxmlformats.org/officeDocument/2006/relationships/hyperlink" Target="http://www.google.com.br/imgres?imgurl=http://www.wlanmall.com/media/catalog/product/cache/1/image/5e06319eda06f020e43594a9c230972d/p/t/PTP100_169.jpg&amp;imgrefurl=http://www.wlanmall.com/motorola-canopy-backhaul-with-reflector-mbps-p-837.html&amp;usg=__KeGXa0HeiYsWDHmLQB76TLsS9Q8=&amp;h=663&amp;w=600&amp;sz=22&amp;hl=pt-BR&amp;start=2&amp;um=1&amp;itbs=1&amp;tbnid=updqerhAADNpnM:&amp;tbnh=138&amp;tbnw=125&amp;prev=/images?q=PTP+100&amp;um=1&amp;hl=pt-BR&amp;sa=N&amp;tbs=isch:1" TargetMode="External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6.jpeg"/><Relationship Id="rId10" Type="http://schemas.openxmlformats.org/officeDocument/2006/relationships/image" Target="../media/image94.jpeg"/><Relationship Id="rId19" Type="http://schemas.openxmlformats.org/officeDocument/2006/relationships/image" Target="../media/image103.jpeg"/><Relationship Id="rId4" Type="http://schemas.openxmlformats.org/officeDocument/2006/relationships/image" Target="../media/image88.jpe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hyperlink" Target="http://www.google.com.br/imgres?imgurl=http://images04.olx.com.br/ui/4/75/72/71137372_1-Imagens-de-Impressora-portatil-CPX-P11.jpg&amp;imgrefurl=http://cidaderiodejaneiro.olx.com.br/impressora-portatil-cpx-p11-iid-71137372&amp;usg=__U7DY5no_YnaV7LuRIOUrj2sp1Mg=&amp;h=420&amp;w=420&amp;sz=18&amp;hl=pt-BR&amp;start=21&amp;um=1&amp;itbs=1&amp;tbnid=Dhx2s1yAsWSUSM:&amp;tbnh=125&amp;tbnw=125&amp;prev=/images?q=impressora+portatil&amp;start=20&amp;um=1&amp;hl=pt-BR&amp;sa=N&amp;ndsp=20&amp;tbs=isch:1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18" Type="http://schemas.openxmlformats.org/officeDocument/2006/relationships/image" Target="../media/image122.jpeg"/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12" Type="http://schemas.openxmlformats.org/officeDocument/2006/relationships/hyperlink" Target="http://honeywell.com/Pages/Home.aspx" TargetMode="External"/><Relationship Id="rId17" Type="http://schemas.openxmlformats.org/officeDocument/2006/relationships/image" Target="../media/image121.jpeg"/><Relationship Id="rId2" Type="http://schemas.openxmlformats.org/officeDocument/2006/relationships/image" Target="../media/image108.png"/><Relationship Id="rId16" Type="http://schemas.openxmlformats.org/officeDocument/2006/relationships/image" Target="../media/image120.jpe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11" Type="http://schemas.openxmlformats.org/officeDocument/2006/relationships/image" Target="../media/image116.png"/><Relationship Id="rId5" Type="http://schemas.openxmlformats.org/officeDocument/2006/relationships/image" Target="../media/image111.jpeg"/><Relationship Id="rId15" Type="http://schemas.openxmlformats.org/officeDocument/2006/relationships/image" Target="../media/image119.jpeg"/><Relationship Id="rId10" Type="http://schemas.openxmlformats.org/officeDocument/2006/relationships/hyperlink" Target="http://www.brasiltelemetria.com.br/?pg=home" TargetMode="External"/><Relationship Id="rId19" Type="http://schemas.openxmlformats.org/officeDocument/2006/relationships/image" Target="../media/image123.jpeg"/><Relationship Id="rId4" Type="http://schemas.openxmlformats.org/officeDocument/2006/relationships/image" Target="../media/image110.png"/><Relationship Id="rId9" Type="http://schemas.openxmlformats.org/officeDocument/2006/relationships/image" Target="../media/image115.jpeg"/><Relationship Id="rId14" Type="http://schemas.openxmlformats.org/officeDocument/2006/relationships/image" Target="../media/image1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hyperlink" Target="http://www.google.com.br/imgres?imgurl=http://www.cspb.org.br/UserFiles/Image/exercito.jpg&amp;imgrefurl=http://www.cspb.org.br/index.php?2008/01/15/banco-privado-oferecer-consignado-para-servidor.html&amp;usg=__UlB77s42Rdogbykyot9d0wW22bw=&amp;h=423&amp;w=254&amp;sz=20&amp;hl=pt-BR&amp;start=8&amp;um=1&amp;itbs=1&amp;tbnid=8KX28gssj_2DhM:&amp;tbnh=126&amp;tbnw=76&amp;prev=/images?q=EXERCITO&amp;um=1&amp;hl=pt-BR&amp;tbs=isch:1" TargetMode="External"/><Relationship Id="rId18" Type="http://schemas.openxmlformats.org/officeDocument/2006/relationships/image" Target="../media/image141.jpeg"/><Relationship Id="rId3" Type="http://schemas.openxmlformats.org/officeDocument/2006/relationships/image" Target="../media/image135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hyperlink" Target="http://www.google.com.br/imgres?imgurl=http://www.emfa.pt/www/po/afa/imagens/conteudos/cursos/DistintivoENGEL.png&amp;imgrefurl=http://www.emfa.pt/www/po/afa/index.php?idmenu=010.014.009&amp;lng=pt&amp;op=2&amp;usg=__ZIxBic3LvRFd0pPlSQQUMbK1BpI=&amp;h=357&amp;w=550&amp;sz=134&amp;hl=pt-BR&amp;start=52&amp;um=1&amp;itbs=1&amp;tbnid=7hinVhlKR-QW4M:&amp;tbnh=86&amp;tbnw=133&amp;prev=/images?q=FOR%C3%87A+A%C3%89REA&amp;start=40&amp;um=1&amp;hl=pt-BR&amp;sa=N&amp;ndsp=20&amp;tbs=isch:1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0.jpeg"/><Relationship Id="rId20" Type="http://schemas.openxmlformats.org/officeDocument/2006/relationships/image" Target="../media/image143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5" Type="http://schemas.openxmlformats.org/officeDocument/2006/relationships/hyperlink" Target="http://www.google.com.br/imgres?imgurl=http://wiki.advfn.com/images/br/5/52/Cemig_logo_ri.gif&amp;imgrefurl=http://wiki.advfn.com/pt/Semana_de_Rela%C3%A7%C3%B5es_com_o_Investidor&amp;usg=__Hadm9X82biX--NtcmcL_YlGAFRc=&amp;h=80&amp;w=200&amp;sz=5&amp;hl=pt-BR&amp;start=2&amp;um=1&amp;itbs=1&amp;tbnid=Q3AHP2pJZHZLcM:&amp;tbnh=42&amp;tbnw=104&amp;prev=/images?q=cemig+logo&amp;um=1&amp;hl=pt-BR&amp;tbs=isch:1" TargetMode="External"/><Relationship Id="rId10" Type="http://schemas.openxmlformats.org/officeDocument/2006/relationships/image" Target="../media/image136.png"/><Relationship Id="rId19" Type="http://schemas.openxmlformats.org/officeDocument/2006/relationships/image" Target="../media/image142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4.png"/><Relationship Id="rId14" Type="http://schemas.openxmlformats.org/officeDocument/2006/relationships/image" Target="../media/image1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jpeg"/><Relationship Id="rId21" Type="http://schemas.openxmlformats.org/officeDocument/2006/relationships/image" Target="../media/image38.jpe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jpeg"/><Relationship Id="rId50" Type="http://schemas.openxmlformats.org/officeDocument/2006/relationships/image" Target="../media/image67.png"/><Relationship Id="rId55" Type="http://schemas.openxmlformats.org/officeDocument/2006/relationships/image" Target="../media/image72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jpeg"/><Relationship Id="rId38" Type="http://schemas.openxmlformats.org/officeDocument/2006/relationships/image" Target="../media/image55.jpeg"/><Relationship Id="rId46" Type="http://schemas.openxmlformats.org/officeDocument/2006/relationships/image" Target="../media/image63.jpeg"/><Relationship Id="rId59" Type="http://schemas.openxmlformats.org/officeDocument/2006/relationships/image" Target="../media/image76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7.jpeg"/><Relationship Id="rId29" Type="http://schemas.openxmlformats.org/officeDocument/2006/relationships/image" Target="../media/image46.png"/><Relationship Id="rId41" Type="http://schemas.openxmlformats.org/officeDocument/2006/relationships/image" Target="../media/image58.png"/><Relationship Id="rId54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24" Type="http://schemas.openxmlformats.org/officeDocument/2006/relationships/image" Target="../media/image41.jpeg"/><Relationship Id="rId32" Type="http://schemas.openxmlformats.org/officeDocument/2006/relationships/image" Target="../media/image49.jpeg"/><Relationship Id="rId37" Type="http://schemas.openxmlformats.org/officeDocument/2006/relationships/image" Target="../media/image54.jpeg"/><Relationship Id="rId40" Type="http://schemas.openxmlformats.org/officeDocument/2006/relationships/image" Target="../media/image57.jpeg"/><Relationship Id="rId45" Type="http://schemas.openxmlformats.org/officeDocument/2006/relationships/image" Target="../media/image62.jpeg"/><Relationship Id="rId53" Type="http://schemas.openxmlformats.org/officeDocument/2006/relationships/image" Target="../media/image70.gif"/><Relationship Id="rId58" Type="http://schemas.openxmlformats.org/officeDocument/2006/relationships/image" Target="../media/image75.jpe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jpeg"/><Relationship Id="rId28" Type="http://schemas.openxmlformats.org/officeDocument/2006/relationships/image" Target="../media/image45.png"/><Relationship Id="rId36" Type="http://schemas.openxmlformats.org/officeDocument/2006/relationships/image" Target="../media/image53.jpeg"/><Relationship Id="rId49" Type="http://schemas.openxmlformats.org/officeDocument/2006/relationships/image" Target="../media/image66.jpeg"/><Relationship Id="rId57" Type="http://schemas.openxmlformats.org/officeDocument/2006/relationships/image" Target="../media/image74.jpe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61.jpeg"/><Relationship Id="rId52" Type="http://schemas.openxmlformats.org/officeDocument/2006/relationships/image" Target="../media/image69.gif"/><Relationship Id="rId60" Type="http://schemas.openxmlformats.org/officeDocument/2006/relationships/image" Target="../media/image7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openxmlformats.org/officeDocument/2006/relationships/image" Target="../media/image31.pn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jpeg"/><Relationship Id="rId43" Type="http://schemas.openxmlformats.org/officeDocument/2006/relationships/image" Target="../media/image60.jpeg"/><Relationship Id="rId48" Type="http://schemas.openxmlformats.org/officeDocument/2006/relationships/image" Target="../media/image65.jpeg"/><Relationship Id="rId56" Type="http://schemas.openxmlformats.org/officeDocument/2006/relationships/image" Target="../media/image73.png"/><Relationship Id="rId8" Type="http://schemas.openxmlformats.org/officeDocument/2006/relationships/image" Target="../media/image25.png"/><Relationship Id="rId51" Type="http://schemas.openxmlformats.org/officeDocument/2006/relationships/image" Target="../media/image68.jpe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apa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0" name="TextBox 5"/>
          <p:cNvSpPr txBox="1">
            <a:spLocks noChangeArrowheads="1"/>
          </p:cNvSpPr>
          <p:nvPr/>
        </p:nvSpPr>
        <p:spPr bwMode="auto">
          <a:xfrm>
            <a:off x="228600" y="4349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Onde a Seal atua</a:t>
            </a:r>
          </a:p>
        </p:txBody>
      </p:sp>
      <p:grpSp>
        <p:nvGrpSpPr>
          <p:cNvPr id="7171" name="Group 38"/>
          <p:cNvGrpSpPr>
            <a:grpSpLocks/>
          </p:cNvGrpSpPr>
          <p:nvPr/>
        </p:nvGrpSpPr>
        <p:grpSpPr bwMode="auto">
          <a:xfrm>
            <a:off x="1246188" y="1628800"/>
            <a:ext cx="1604962" cy="2176462"/>
            <a:chOff x="304799" y="1083568"/>
            <a:chExt cx="1604789" cy="2177157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304799" y="1115328"/>
              <a:ext cx="1604789" cy="255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207" name="Text Box 33"/>
            <p:cNvSpPr txBox="1">
              <a:spLocks noChangeArrowheads="1"/>
            </p:cNvSpPr>
            <p:nvPr/>
          </p:nvSpPr>
          <p:spPr bwMode="auto">
            <a:xfrm>
              <a:off x="457200" y="1083568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Varejo</a:t>
              </a:r>
            </a:p>
          </p:txBody>
        </p:sp>
        <p:pic>
          <p:nvPicPr>
            <p:cNvPr id="7208" name="Picture 38" descr="shelf_labeling_lar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1603375" cy="188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72" name="Grupo 46"/>
          <p:cNvGrpSpPr>
            <a:grpSpLocks/>
          </p:cNvGrpSpPr>
          <p:nvPr/>
        </p:nvGrpSpPr>
        <p:grpSpPr bwMode="auto">
          <a:xfrm>
            <a:off x="2936875" y="1628800"/>
            <a:ext cx="1603375" cy="2159000"/>
            <a:chOff x="2065338" y="1341438"/>
            <a:chExt cx="1603375" cy="2159000"/>
          </a:xfrm>
        </p:grpSpPr>
        <p:grpSp>
          <p:nvGrpSpPr>
            <p:cNvPr id="7202" name="Group 38"/>
            <p:cNvGrpSpPr>
              <a:grpSpLocks/>
            </p:cNvGrpSpPr>
            <p:nvPr/>
          </p:nvGrpSpPr>
          <p:grpSpPr bwMode="auto">
            <a:xfrm>
              <a:off x="2065338" y="1374275"/>
              <a:ext cx="1603375" cy="2126163"/>
              <a:chOff x="2662237" y="1600201"/>
              <a:chExt cx="1680512" cy="1904999"/>
            </a:xfrm>
          </p:grpSpPr>
          <p:pic>
            <p:nvPicPr>
              <p:cNvPr id="7204" name="Picture 4" descr="circuit_labeling_m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85" t="18431" b="3120"/>
              <a:stretch>
                <a:fillRect/>
              </a:stretch>
            </p:blipFill>
            <p:spPr bwMode="auto">
              <a:xfrm>
                <a:off x="2662237" y="1828800"/>
                <a:ext cx="1676400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Rectangle 13"/>
              <p:cNvSpPr>
                <a:spLocks noChangeArrowheads="1"/>
              </p:cNvSpPr>
              <p:nvPr/>
            </p:nvSpPr>
            <p:spPr bwMode="auto">
              <a:xfrm>
                <a:off x="2663901" y="1600649"/>
                <a:ext cx="1678848" cy="22900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</p:grpSp>
        <p:sp>
          <p:nvSpPr>
            <p:cNvPr id="7203" name="Text Box 33"/>
            <p:cNvSpPr txBox="1">
              <a:spLocks noChangeArrowheads="1"/>
            </p:cNvSpPr>
            <p:nvPr/>
          </p:nvSpPr>
          <p:spPr bwMode="auto">
            <a:xfrm>
              <a:off x="2195039" y="1341438"/>
              <a:ext cx="1295356" cy="307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Manufatura</a:t>
              </a:r>
            </a:p>
          </p:txBody>
        </p:sp>
      </p:grpSp>
      <p:grpSp>
        <p:nvGrpSpPr>
          <p:cNvPr id="7173" name="Grupo 47"/>
          <p:cNvGrpSpPr>
            <a:grpSpLocks/>
          </p:cNvGrpSpPr>
          <p:nvPr/>
        </p:nvGrpSpPr>
        <p:grpSpPr bwMode="auto">
          <a:xfrm>
            <a:off x="4622800" y="1628800"/>
            <a:ext cx="1649413" cy="2176462"/>
            <a:chOff x="3751263" y="1341438"/>
            <a:chExt cx="1649411" cy="2176462"/>
          </a:xfrm>
        </p:grpSpPr>
        <p:sp>
          <p:nvSpPr>
            <p:cNvPr id="44" name="Rectangle 13"/>
            <p:cNvSpPr>
              <a:spLocks noChangeArrowheads="1"/>
            </p:cNvSpPr>
            <p:nvPr/>
          </p:nvSpPr>
          <p:spPr bwMode="auto">
            <a:xfrm>
              <a:off x="3751263" y="1373188"/>
              <a:ext cx="1603373" cy="2555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pic>
          <p:nvPicPr>
            <p:cNvPr id="7200" name="Picture 11" descr="RW420_FieldService_smal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45" b="13792"/>
            <a:stretch>
              <a:fillRect/>
            </a:stretch>
          </p:blipFill>
          <p:spPr bwMode="auto">
            <a:xfrm>
              <a:off x="3772383" y="1629390"/>
              <a:ext cx="1583601" cy="1888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1" name="Text Box 33"/>
            <p:cNvSpPr txBox="1">
              <a:spLocks noChangeArrowheads="1"/>
            </p:cNvSpPr>
            <p:nvPr/>
          </p:nvSpPr>
          <p:spPr bwMode="auto">
            <a:xfrm>
              <a:off x="3779837" y="1341438"/>
              <a:ext cx="1620837" cy="307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Trabalho em campo</a:t>
              </a:r>
            </a:p>
          </p:txBody>
        </p:sp>
      </p:grpSp>
      <p:grpSp>
        <p:nvGrpSpPr>
          <p:cNvPr id="7174" name="Grupo 49"/>
          <p:cNvGrpSpPr>
            <a:grpSpLocks/>
          </p:cNvGrpSpPr>
          <p:nvPr/>
        </p:nvGrpSpPr>
        <p:grpSpPr bwMode="auto">
          <a:xfrm>
            <a:off x="6200775" y="1619275"/>
            <a:ext cx="1684338" cy="2201862"/>
            <a:chOff x="7064375" y="1331913"/>
            <a:chExt cx="1684338" cy="2201862"/>
          </a:xfrm>
        </p:grpSpPr>
        <p:grpSp>
          <p:nvGrpSpPr>
            <p:cNvPr id="7195" name="Grupo 69"/>
            <p:cNvGrpSpPr>
              <a:grpSpLocks/>
            </p:cNvGrpSpPr>
            <p:nvPr/>
          </p:nvGrpSpPr>
          <p:grpSpPr bwMode="auto">
            <a:xfrm>
              <a:off x="7120948" y="1370675"/>
              <a:ext cx="1521600" cy="2163100"/>
              <a:chOff x="7121490" y="1370024"/>
              <a:chExt cx="1520860" cy="2164158"/>
            </a:xfrm>
          </p:grpSpPr>
          <p:pic>
            <p:nvPicPr>
              <p:cNvPr id="7197" name="Picture 64" descr="Corporate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98" r="7777" b="12222"/>
              <a:stretch>
                <a:fillRect/>
              </a:stretch>
            </p:blipFill>
            <p:spPr bwMode="auto">
              <a:xfrm>
                <a:off x="7125310" y="1628800"/>
                <a:ext cx="1517040" cy="1905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Rectangle 13"/>
              <p:cNvSpPr>
                <a:spLocks noChangeArrowheads="1"/>
              </p:cNvSpPr>
              <p:nvPr/>
            </p:nvSpPr>
            <p:spPr bwMode="auto">
              <a:xfrm>
                <a:off x="7122067" y="1369362"/>
                <a:ext cx="1520085" cy="25571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pt-BR" dirty="0"/>
              </a:p>
            </p:txBody>
          </p:sp>
        </p:grpSp>
        <p:sp>
          <p:nvSpPr>
            <p:cNvPr id="7196" name="Text Box 33"/>
            <p:cNvSpPr txBox="1">
              <a:spLocks noChangeArrowheads="1"/>
            </p:cNvSpPr>
            <p:nvPr/>
          </p:nvSpPr>
          <p:spPr bwMode="auto">
            <a:xfrm>
              <a:off x="7064375" y="1331913"/>
              <a:ext cx="1684338" cy="307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Escritórios</a:t>
              </a:r>
            </a:p>
          </p:txBody>
        </p:sp>
      </p:grpSp>
      <p:grpSp>
        <p:nvGrpSpPr>
          <p:cNvPr id="7175" name="Grupo 46"/>
          <p:cNvGrpSpPr>
            <a:grpSpLocks/>
          </p:cNvGrpSpPr>
          <p:nvPr/>
        </p:nvGrpSpPr>
        <p:grpSpPr bwMode="auto">
          <a:xfrm>
            <a:off x="1246188" y="3835425"/>
            <a:ext cx="1604962" cy="2401887"/>
            <a:chOff x="374650" y="3548063"/>
            <a:chExt cx="1604963" cy="2401887"/>
          </a:xfrm>
        </p:grpSpPr>
        <p:grpSp>
          <p:nvGrpSpPr>
            <p:cNvPr id="7190" name="Group 41"/>
            <p:cNvGrpSpPr>
              <a:grpSpLocks/>
            </p:cNvGrpSpPr>
            <p:nvPr/>
          </p:nvGrpSpPr>
          <p:grpSpPr bwMode="auto">
            <a:xfrm>
              <a:off x="374650" y="3835400"/>
              <a:ext cx="1600200" cy="2114550"/>
              <a:chOff x="304800" y="3883025"/>
              <a:chExt cx="1600200" cy="2114550"/>
            </a:xfrm>
          </p:grpSpPr>
          <p:pic>
            <p:nvPicPr>
              <p:cNvPr id="7193" name="Picture 17" descr="Wristband_app_healthcare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63" r="795"/>
              <a:stretch>
                <a:fillRect/>
              </a:stretch>
            </p:blipFill>
            <p:spPr bwMode="auto">
              <a:xfrm>
                <a:off x="304800" y="3883025"/>
                <a:ext cx="1600200" cy="18780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94" name="Text Box 33"/>
              <p:cNvSpPr txBox="1">
                <a:spLocks noChangeArrowheads="1"/>
              </p:cNvSpPr>
              <p:nvPr/>
            </p:nvSpPr>
            <p:spPr bwMode="auto">
              <a:xfrm>
                <a:off x="333375" y="5689600"/>
                <a:ext cx="1527175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2" tIns="45716" rIns="91432" bIns="45716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solidFill>
                      <a:schemeClr val="bg1"/>
                    </a:solidFill>
                    <a:latin typeface="Calibri" pitchFamily="34" charset="0"/>
                  </a:rPr>
                  <a:t>Saúde</a:t>
                </a:r>
              </a:p>
            </p:txBody>
          </p:sp>
        </p:grpSp>
        <p:sp>
          <p:nvSpPr>
            <p:cNvPr id="53" name="Rectangle 2"/>
            <p:cNvSpPr>
              <a:spLocks noChangeArrowheads="1"/>
            </p:cNvSpPr>
            <p:nvPr/>
          </p:nvSpPr>
          <p:spPr bwMode="auto">
            <a:xfrm>
              <a:off x="379412" y="3579813"/>
              <a:ext cx="1600201" cy="2555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192" name="Text Box 33"/>
            <p:cNvSpPr txBox="1">
              <a:spLocks noChangeArrowheads="1"/>
            </p:cNvSpPr>
            <p:nvPr/>
          </p:nvSpPr>
          <p:spPr bwMode="auto">
            <a:xfrm>
              <a:off x="419100" y="3548063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Saúde</a:t>
              </a:r>
            </a:p>
          </p:txBody>
        </p:sp>
      </p:grpSp>
      <p:grpSp>
        <p:nvGrpSpPr>
          <p:cNvPr id="7176" name="Grupo 51"/>
          <p:cNvGrpSpPr>
            <a:grpSpLocks/>
          </p:cNvGrpSpPr>
          <p:nvPr/>
        </p:nvGrpSpPr>
        <p:grpSpPr bwMode="auto">
          <a:xfrm>
            <a:off x="2943225" y="3854475"/>
            <a:ext cx="1601788" cy="2382837"/>
            <a:chOff x="2071688" y="3567113"/>
            <a:chExt cx="1601787" cy="2382837"/>
          </a:xfrm>
        </p:grpSpPr>
        <p:grpSp>
          <p:nvGrpSpPr>
            <p:cNvPr id="7185" name="Group 24"/>
            <p:cNvGrpSpPr>
              <a:grpSpLocks/>
            </p:cNvGrpSpPr>
            <p:nvPr/>
          </p:nvGrpSpPr>
          <p:grpSpPr bwMode="auto">
            <a:xfrm>
              <a:off x="2071688" y="3835400"/>
              <a:ext cx="1600200" cy="2114550"/>
              <a:chOff x="3346450" y="4114800"/>
              <a:chExt cx="1676400" cy="1950863"/>
            </a:xfrm>
          </p:grpSpPr>
          <p:pic>
            <p:nvPicPr>
              <p:cNvPr id="7188" name="Picture 14" descr="parking_ticket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" r="18227"/>
              <a:stretch>
                <a:fillRect/>
              </a:stretch>
            </p:blipFill>
            <p:spPr bwMode="auto">
              <a:xfrm>
                <a:off x="3346450" y="4114800"/>
                <a:ext cx="1676400" cy="1732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89" name="Text Box 33"/>
              <p:cNvSpPr txBox="1">
                <a:spLocks noChangeArrowheads="1"/>
              </p:cNvSpPr>
              <p:nvPr/>
            </p:nvSpPr>
            <p:spPr bwMode="auto">
              <a:xfrm>
                <a:off x="3378200" y="5781675"/>
                <a:ext cx="1600200" cy="28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2" tIns="45716" rIns="91432" bIns="45716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solidFill>
                      <a:schemeClr val="bg1"/>
                    </a:solidFill>
                    <a:latin typeface="Calibri" pitchFamily="34" charset="0"/>
                  </a:rPr>
                  <a:t>Governo</a:t>
                </a:r>
              </a:p>
            </p:txBody>
          </p:sp>
        </p:grpSp>
        <p:sp>
          <p:nvSpPr>
            <p:cNvPr id="55" name="Rectangle 2"/>
            <p:cNvSpPr>
              <a:spLocks noChangeArrowheads="1"/>
            </p:cNvSpPr>
            <p:nvPr/>
          </p:nvSpPr>
          <p:spPr bwMode="auto">
            <a:xfrm>
              <a:off x="2073276" y="3600450"/>
              <a:ext cx="1600199" cy="255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187" name="Text Box 33"/>
            <p:cNvSpPr txBox="1">
              <a:spLocks noChangeArrowheads="1"/>
            </p:cNvSpPr>
            <p:nvPr/>
          </p:nvSpPr>
          <p:spPr bwMode="auto">
            <a:xfrm>
              <a:off x="2211388" y="3567113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Governo</a:t>
              </a:r>
            </a:p>
          </p:txBody>
        </p:sp>
      </p:grpSp>
      <p:grpSp>
        <p:nvGrpSpPr>
          <p:cNvPr id="7177" name="Grupo 53"/>
          <p:cNvGrpSpPr>
            <a:grpSpLocks/>
          </p:cNvGrpSpPr>
          <p:nvPr/>
        </p:nvGrpSpPr>
        <p:grpSpPr bwMode="auto">
          <a:xfrm>
            <a:off x="4640263" y="3843362"/>
            <a:ext cx="1600200" cy="2157413"/>
            <a:chOff x="3768725" y="3556000"/>
            <a:chExt cx="1600200" cy="2157413"/>
          </a:xfrm>
        </p:grpSpPr>
        <p:pic>
          <p:nvPicPr>
            <p:cNvPr id="7182" name="Picture 41" descr="82817194_20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64" r="1492" b="6476"/>
            <a:stretch>
              <a:fillRect/>
            </a:stretch>
          </p:blipFill>
          <p:spPr bwMode="auto">
            <a:xfrm>
              <a:off x="3768725" y="3627438"/>
              <a:ext cx="1600200" cy="2085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ctangle 2"/>
            <p:cNvSpPr>
              <a:spLocks noChangeArrowheads="1"/>
            </p:cNvSpPr>
            <p:nvPr/>
          </p:nvSpPr>
          <p:spPr bwMode="auto">
            <a:xfrm>
              <a:off x="3768725" y="3587750"/>
              <a:ext cx="1600200" cy="255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184" name="Text Box 33"/>
            <p:cNvSpPr txBox="1">
              <a:spLocks noChangeArrowheads="1"/>
            </p:cNvSpPr>
            <p:nvPr/>
          </p:nvSpPr>
          <p:spPr bwMode="auto">
            <a:xfrm>
              <a:off x="3779838" y="3556000"/>
              <a:ext cx="15573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Transp./ Logística</a:t>
              </a:r>
            </a:p>
          </p:txBody>
        </p:sp>
      </p:grpSp>
      <p:grpSp>
        <p:nvGrpSpPr>
          <p:cNvPr id="7178" name="Grupo 56"/>
          <p:cNvGrpSpPr>
            <a:grpSpLocks/>
          </p:cNvGrpSpPr>
          <p:nvPr/>
        </p:nvGrpSpPr>
        <p:grpSpPr bwMode="auto">
          <a:xfrm>
            <a:off x="6273800" y="3843362"/>
            <a:ext cx="1528763" cy="2185988"/>
            <a:chOff x="7137400" y="3556000"/>
            <a:chExt cx="1528763" cy="2185988"/>
          </a:xfrm>
        </p:grpSpPr>
        <p:pic>
          <p:nvPicPr>
            <p:cNvPr id="7179" name="Picture 81" descr="KPS_priceCheck2_medium.jp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9" r="22308"/>
            <a:stretch>
              <a:fillRect/>
            </a:stretch>
          </p:blipFill>
          <p:spPr bwMode="auto">
            <a:xfrm>
              <a:off x="7138988" y="3836988"/>
              <a:ext cx="1524000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Rectangle 2"/>
            <p:cNvSpPr>
              <a:spLocks noChangeArrowheads="1"/>
            </p:cNvSpPr>
            <p:nvPr/>
          </p:nvSpPr>
          <p:spPr bwMode="auto">
            <a:xfrm>
              <a:off x="7137400" y="3587750"/>
              <a:ext cx="1528763" cy="255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181" name="Text Box 33"/>
            <p:cNvSpPr txBox="1">
              <a:spLocks noChangeArrowheads="1"/>
            </p:cNvSpPr>
            <p:nvPr/>
          </p:nvSpPr>
          <p:spPr bwMode="auto">
            <a:xfrm>
              <a:off x="7236966" y="3556000"/>
              <a:ext cx="1367482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Serviços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089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/>
          <p:cNvSpPr/>
          <p:nvPr/>
        </p:nvSpPr>
        <p:spPr>
          <a:xfrm>
            <a:off x="0" y="1"/>
            <a:ext cx="9144000" cy="908720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8195" name="TextBox 5"/>
          <p:cNvSpPr txBox="1">
            <a:spLocks noChangeArrowheads="1"/>
          </p:cNvSpPr>
          <p:nvPr/>
        </p:nvSpPr>
        <p:spPr bwMode="auto">
          <a:xfrm>
            <a:off x="228600" y="188640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Capacidades SEAL</a:t>
            </a:r>
          </a:p>
        </p:txBody>
      </p:sp>
      <p:sp>
        <p:nvSpPr>
          <p:cNvPr id="8196" name="Text Box 33"/>
          <p:cNvSpPr txBox="1">
            <a:spLocks noChangeArrowheads="1"/>
          </p:cNvSpPr>
          <p:nvPr/>
        </p:nvSpPr>
        <p:spPr bwMode="auto">
          <a:xfrm rot="-5400000">
            <a:off x="98425" y="4725715"/>
            <a:ext cx="9493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>
                <a:solidFill>
                  <a:schemeClr val="bg1"/>
                </a:solidFill>
                <a:latin typeface="Calibri" pitchFamily="34" charset="0"/>
              </a:rPr>
              <a:t>HARDWARE</a:t>
            </a:r>
          </a:p>
        </p:txBody>
      </p:sp>
      <p:sp>
        <p:nvSpPr>
          <p:cNvPr id="8197" name="Text Box 34"/>
          <p:cNvSpPr txBox="1">
            <a:spLocks noChangeArrowheads="1"/>
          </p:cNvSpPr>
          <p:nvPr/>
        </p:nvSpPr>
        <p:spPr bwMode="auto">
          <a:xfrm rot="-5399852">
            <a:off x="159544" y="3527947"/>
            <a:ext cx="9048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000">
                <a:solidFill>
                  <a:schemeClr val="bg1"/>
                </a:solidFill>
                <a:latin typeface="Calibri" pitchFamily="34" charset="0"/>
              </a:rPr>
              <a:t>CONSULTORIA</a:t>
            </a:r>
          </a:p>
          <a:p>
            <a:pPr algn="ctr" eaLnBrk="1" hangingPunct="1"/>
            <a:r>
              <a:rPr lang="en-US" sz="1000">
                <a:solidFill>
                  <a:schemeClr val="bg1"/>
                </a:solidFill>
                <a:latin typeface="Calibri" pitchFamily="34" charset="0"/>
              </a:rPr>
              <a:t>E  SERVIÇOS</a:t>
            </a:r>
          </a:p>
        </p:txBody>
      </p:sp>
      <p:sp>
        <p:nvSpPr>
          <p:cNvPr id="20" name="AutoShape 44"/>
          <p:cNvSpPr>
            <a:spLocks noChangeArrowheads="1"/>
          </p:cNvSpPr>
          <p:nvPr/>
        </p:nvSpPr>
        <p:spPr bwMode="auto">
          <a:xfrm>
            <a:off x="825008" y="1057222"/>
            <a:ext cx="7596043" cy="1519171"/>
          </a:xfrm>
          <a:prstGeom prst="flowChartProcess">
            <a:avLst/>
          </a:prstGeom>
          <a:solidFill>
            <a:schemeClr val="lt1">
              <a:alpha val="62000"/>
            </a:schemeClr>
          </a:solidFill>
          <a:ln>
            <a:noFill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AutoShape 46"/>
          <p:cNvSpPr>
            <a:spLocks noChangeArrowheads="1"/>
          </p:cNvSpPr>
          <p:nvPr/>
        </p:nvSpPr>
        <p:spPr bwMode="auto">
          <a:xfrm>
            <a:off x="865550" y="2702993"/>
            <a:ext cx="7555502" cy="1582470"/>
          </a:xfrm>
          <a:prstGeom prst="flowChartProcess">
            <a:avLst/>
          </a:prstGeom>
          <a:solidFill>
            <a:schemeClr val="lt1">
              <a:alpha val="62000"/>
            </a:schemeClr>
          </a:solidFill>
          <a:ln>
            <a:noFill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AutoShape 47"/>
          <p:cNvSpPr>
            <a:spLocks noChangeArrowheads="1"/>
          </p:cNvSpPr>
          <p:nvPr/>
        </p:nvSpPr>
        <p:spPr bwMode="auto">
          <a:xfrm>
            <a:off x="865550" y="4423314"/>
            <a:ext cx="7555502" cy="1444588"/>
          </a:xfrm>
          <a:prstGeom prst="flowChartProcess">
            <a:avLst/>
          </a:prstGeom>
          <a:solidFill>
            <a:schemeClr val="lt1">
              <a:alpha val="62000"/>
            </a:schemeClr>
          </a:solidFill>
          <a:ln>
            <a:noFill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 rot="16200000">
            <a:off x="-272256" y="1546747"/>
            <a:ext cx="1519237" cy="539750"/>
          </a:xfrm>
          <a:prstGeom prst="round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INFRA ESTRUTURA</a:t>
            </a:r>
          </a:p>
        </p:txBody>
      </p:sp>
      <p:sp>
        <p:nvSpPr>
          <p:cNvPr id="24" name="Retângulo de cantos arredondados 23"/>
          <p:cNvSpPr/>
          <p:nvPr/>
        </p:nvSpPr>
        <p:spPr>
          <a:xfrm rot="16200000">
            <a:off x="-304006" y="3224734"/>
            <a:ext cx="1582738" cy="539750"/>
          </a:xfrm>
          <a:prstGeom prst="round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DISPOSITIVOS</a:t>
            </a:r>
          </a:p>
        </p:txBody>
      </p:sp>
      <p:sp>
        <p:nvSpPr>
          <p:cNvPr id="25" name="Retângulo de cantos arredondados 24"/>
          <p:cNvSpPr/>
          <p:nvPr/>
        </p:nvSpPr>
        <p:spPr>
          <a:xfrm rot="16200000">
            <a:off x="-273844" y="4902722"/>
            <a:ext cx="1522413" cy="539750"/>
          </a:xfrm>
          <a:prstGeom prst="round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SISTEMAS 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APLICATIVOS E SERVIÇOS</a:t>
            </a:r>
          </a:p>
        </p:txBody>
      </p:sp>
      <p:pic>
        <p:nvPicPr>
          <p:cNvPr id="8210" name="Picture 24" descr="MAKSAT MM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88" y="1971403"/>
            <a:ext cx="877887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7" descr="Wireless Switches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311003"/>
            <a:ext cx="1966912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 14" descr="Access Ports and Points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436415"/>
            <a:ext cx="1036638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3" name="Picture 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1436415"/>
            <a:ext cx="877888" cy="8350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1230313" y="1120503"/>
            <a:ext cx="2200275" cy="300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>
                    <a:lumMod val="50000"/>
                  </a:schemeClr>
                </a:solidFill>
              </a:rPr>
              <a:t>REDES WI-FI INDOOR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184775" y="1069703"/>
            <a:ext cx="1966913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REDES WI-FI OUTDOOR  </a:t>
            </a:r>
          </a:p>
          <a:p>
            <a:pPr algn="ctr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REDES PONTO  A PONTO</a:t>
            </a:r>
          </a:p>
          <a:p>
            <a:pPr algn="ctr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REDES PRE-WIMAX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7108825" y="1120503"/>
            <a:ext cx="1341438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REDES</a:t>
            </a:r>
            <a:r>
              <a:rPr lang="pt-BR" sz="1600" b="1" dirty="0">
                <a:solidFill>
                  <a:schemeClr val="bg1">
                    <a:lumMod val="50000"/>
                  </a:schemeClr>
                </a:solidFill>
              </a:rPr>
              <a:t> WAN</a:t>
            </a:r>
          </a:p>
        </p:txBody>
      </p:sp>
      <p:pic>
        <p:nvPicPr>
          <p:cNvPr id="8217" name="Picture 5" descr="MC300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8" y="3146153"/>
            <a:ext cx="1179512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14" descr="MC35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3462065"/>
            <a:ext cx="81121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9" name="Picture 12" descr="Enterprise Class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3336653"/>
            <a:ext cx="839787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0" name="Picture 4" descr="RFID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63" y="2766740"/>
            <a:ext cx="114776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6" descr="RFIDMobileReader_Front_disp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3525565"/>
            <a:ext cx="10239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CaixaDeTexto 37"/>
          <p:cNvSpPr txBox="1"/>
          <p:nvPr/>
        </p:nvSpPr>
        <p:spPr>
          <a:xfrm>
            <a:off x="6632575" y="2766740"/>
            <a:ext cx="625475" cy="29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>
                    <a:lumMod val="50000"/>
                  </a:schemeClr>
                </a:solidFill>
              </a:rPr>
              <a:t>RFID</a:t>
            </a:r>
          </a:p>
        </p:txBody>
      </p:sp>
      <p:pic>
        <p:nvPicPr>
          <p:cNvPr id="8223" name="Picture 15" descr="DSC_0717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3019153"/>
            <a:ext cx="74295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4" name="Picture 16" descr="DSC_0480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8" y="3843065"/>
            <a:ext cx="539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aixaDeTexto 40"/>
          <p:cNvSpPr txBox="1"/>
          <p:nvPr/>
        </p:nvSpPr>
        <p:spPr>
          <a:xfrm>
            <a:off x="5619750" y="2766740"/>
            <a:ext cx="6524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RTLS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3795713" y="2766740"/>
            <a:ext cx="122713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COLETORES  </a:t>
            </a:r>
          </a:p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PDA´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</a:p>
        </p:txBody>
      </p:sp>
      <p:pic>
        <p:nvPicPr>
          <p:cNvPr id="8227" name="Picture 5" descr="Talkman_terminal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3273153"/>
            <a:ext cx="8128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CaixaDeTexto 43"/>
          <p:cNvSpPr txBox="1"/>
          <p:nvPr/>
        </p:nvSpPr>
        <p:spPr>
          <a:xfrm>
            <a:off x="2378075" y="2766740"/>
            <a:ext cx="12271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COLETORES  </a:t>
            </a:r>
          </a:p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DE VOZ</a:t>
            </a:r>
          </a:p>
        </p:txBody>
      </p:sp>
      <p:pic>
        <p:nvPicPr>
          <p:cNvPr id="8229" name="Picture 12" descr="PRI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6"/>
          <a:stretch>
            <a:fillRect/>
          </a:stretch>
        </p:blipFill>
        <p:spPr bwMode="auto">
          <a:xfrm>
            <a:off x="1095375" y="3093765"/>
            <a:ext cx="674688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30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4792390"/>
            <a:ext cx="101282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CaixaDeTexto 48"/>
          <p:cNvSpPr txBox="1"/>
          <p:nvPr/>
        </p:nvSpPr>
        <p:spPr>
          <a:xfrm>
            <a:off x="1095375" y="4474890"/>
            <a:ext cx="1335088" cy="273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MIDDLEWARE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2513013" y="4474890"/>
            <a:ext cx="2876550" cy="43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bg1">
                    <a:lumMod val="50000"/>
                  </a:schemeClr>
                </a:solidFill>
              </a:rPr>
              <a:t>SISTEMAS ESPECIFICOS</a:t>
            </a:r>
          </a:p>
          <a:p>
            <a:pPr>
              <a:defRPr/>
            </a:pPr>
            <a:r>
              <a:rPr lang="pt-BR" sz="1100" b="1" dirty="0">
                <a:solidFill>
                  <a:schemeClr val="bg1">
                    <a:lumMod val="50000"/>
                  </a:schemeClr>
                </a:solidFill>
              </a:rPr>
              <a:t>(LOCALIZAÇÃO, GESTÃO, SGURANÇA)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5364088" y="4538390"/>
            <a:ext cx="311251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SERVIÇOS (SW E ENG)</a:t>
            </a:r>
          </a:p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   CONSULTORIA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OPERACIONAL</a:t>
            </a:r>
          </a:p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    IMPLEMENTAÇÃO</a:t>
            </a:r>
            <a:endParaRPr lang="pt-B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   SITE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SURVEY</a:t>
            </a:r>
          </a:p>
          <a:p>
            <a:pPr marL="285750" indent="-285750">
              <a:buFontTx/>
              <a:buChar char="-"/>
              <a:defRPr/>
            </a:pP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ESTUDO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DE 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VIABILIDADE</a:t>
            </a:r>
          </a:p>
          <a:p>
            <a:pPr marL="285750" indent="-285750">
              <a:buFontTx/>
              <a:buChar char="-"/>
              <a:defRPr/>
            </a:pP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MANUTENÇÃO</a:t>
            </a:r>
            <a:endParaRPr lang="pt-B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234" name="Group 14"/>
          <p:cNvGrpSpPr>
            <a:grpSpLocks/>
          </p:cNvGrpSpPr>
          <p:nvPr/>
        </p:nvGrpSpPr>
        <p:grpSpPr bwMode="auto">
          <a:xfrm>
            <a:off x="3998913" y="1520553"/>
            <a:ext cx="539750" cy="865187"/>
            <a:chOff x="480" y="768"/>
            <a:chExt cx="1152" cy="2548"/>
          </a:xfrm>
        </p:grpSpPr>
        <p:pic>
          <p:nvPicPr>
            <p:cNvPr id="8243" name="Picture 15" descr="T2-2500 draft 34view-lowres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768"/>
              <a:ext cx="1152" cy="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4" name="Picture 16" descr="UTP blue-white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" r="39999"/>
            <a:stretch>
              <a:fillRect/>
            </a:stretch>
          </p:blipFill>
          <p:spPr bwMode="auto">
            <a:xfrm rot="5400000">
              <a:off x="97" y="1631"/>
              <a:ext cx="129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5" name="Picture 17" descr="aladdin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208"/>
              <a:ext cx="432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CaixaDeTexto 55"/>
          <p:cNvSpPr txBox="1"/>
          <p:nvPr/>
        </p:nvSpPr>
        <p:spPr>
          <a:xfrm>
            <a:off x="3863975" y="1077640"/>
            <a:ext cx="582613" cy="29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>
                    <a:lumMod val="50000"/>
                  </a:schemeClr>
                </a:solidFill>
              </a:rPr>
              <a:t>PBN</a:t>
            </a:r>
          </a:p>
        </p:txBody>
      </p:sp>
      <p:pic>
        <p:nvPicPr>
          <p:cNvPr id="8236" name="Picture 8" descr="S4M printer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3525565"/>
            <a:ext cx="68103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CaixaDeTexto 57"/>
          <p:cNvSpPr txBox="1"/>
          <p:nvPr/>
        </p:nvSpPr>
        <p:spPr>
          <a:xfrm>
            <a:off x="960438" y="3398565"/>
            <a:ext cx="132080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IMPRESSORAS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892175" y="2639740"/>
            <a:ext cx="12874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ETQ.</a:t>
            </a:r>
          </a:p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ELETRONICAS</a:t>
            </a:r>
          </a:p>
        </p:txBody>
      </p:sp>
      <p:pic>
        <p:nvPicPr>
          <p:cNvPr id="8239" name="Picture 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925740"/>
            <a:ext cx="6318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40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4925740"/>
            <a:ext cx="66675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41" name="Picture 5" descr="http://t2.gstatic.com/images?q=tbn:Dhx2s1yAsWSUSM:http://images04.olx.com.br/ui/4/75/72/71137372_1-Imagens-de-Impressora-portatil-CPX-P11.jpg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3724003"/>
            <a:ext cx="504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42" name="Picture 7" descr="http://t2.gstatic.com/images?q=tbn:updqerhAADNpnM:http://www.wlanmall.com/media/catalog/product/cache/1/image/5e06319eda06f020e43594a9c230972d/p/t/PTP100_169.jpg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1361803"/>
            <a:ext cx="1035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9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18" name="TextBox 5"/>
          <p:cNvSpPr txBox="1">
            <a:spLocks noChangeArrowheads="1"/>
          </p:cNvSpPr>
          <p:nvPr/>
        </p:nvSpPr>
        <p:spPr bwMode="auto">
          <a:xfrm>
            <a:off x="228600" y="449713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Parceiros</a:t>
            </a:r>
          </a:p>
        </p:txBody>
      </p:sp>
      <p:pic>
        <p:nvPicPr>
          <p:cNvPr id="9219" name="Picture 8" descr="Aeroscou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635250"/>
            <a:ext cx="199866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12" descr="Cópia de metrolog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75" y="2738438"/>
            <a:ext cx="218916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16" descr="zeb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492250"/>
            <a:ext cx="11906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Imagem 21" descr="datamax-oneil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2392363"/>
            <a:ext cx="1498600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Imagem 27" descr="softmovel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4522788"/>
            <a:ext cx="161766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Imagem 30" descr="logo_control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4621213"/>
            <a:ext cx="17113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Imagem 31" descr="Mecom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500563"/>
            <a:ext cx="147478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Imagem 33" descr="Tamid 300dpi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22788"/>
            <a:ext cx="16176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2" descr="http://www.brasiltelemetria.com.br/images/logo.pn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9"/>
          <a:stretch>
            <a:fillRect/>
          </a:stretch>
        </p:blipFill>
        <p:spPr bwMode="auto">
          <a:xfrm>
            <a:off x="3309144" y="5165725"/>
            <a:ext cx="2519362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4" descr="http://honeywell.com/_layouts/1033/CorpInternet/Images/honeywell_logo.png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2852738"/>
            <a:ext cx="164306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Imagem 36" descr="Pricer_cmyk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13" y="1614488"/>
            <a:ext cx="18415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Imagem 37" descr="M_Sltns_mtblu_rgb_vc_pos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115252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24" descr="http://blogs.cisco.com/wp-content/uploads/intermec-logo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1374775"/>
            <a:ext cx="1614487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26" descr="http://ecoguide.greenflex-group.com/file?i=4329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3567113"/>
            <a:ext cx="276225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Picture 28" descr="http://www.metaanalise.com.br/inteligenciademercado/images/stories/banco_de_imgens/Materias/Logos/pc_sistemas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9" y="3295792"/>
            <a:ext cx="12160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5" name="Picture 30" descr="http://www.alcis.com.br/media/img/padrao/logo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445017"/>
            <a:ext cx="126523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6" name="Picture 2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8" y="1563688"/>
            <a:ext cx="21431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45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1043608" y="2420888"/>
            <a:ext cx="71287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4000" b="1" dirty="0" smtClean="0">
                <a:solidFill>
                  <a:schemeClr val="bg1"/>
                </a:solidFill>
                <a:cs typeface="Arial" pitchFamily="34" charset="0"/>
              </a:rPr>
              <a:t>SERVIÇOS SEAL</a:t>
            </a:r>
            <a:endParaRPr lang="pt-BR" sz="20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4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0" name="TextBox 6"/>
          <p:cNvSpPr txBox="1">
            <a:spLocks noChangeArrowheads="1"/>
          </p:cNvSpPr>
          <p:nvPr/>
        </p:nvSpPr>
        <p:spPr bwMode="auto">
          <a:xfrm>
            <a:off x="228600" y="3343275"/>
            <a:ext cx="8915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200000"/>
              </a:lnSpc>
            </a:pPr>
            <a:endParaRPr lang="en-US" sz="1600">
              <a:latin typeface="Tahoma" pitchFamily="34" charset="0"/>
              <a:cs typeface="Tahoma" pitchFamily="34" charset="0"/>
            </a:endParaRPr>
          </a:p>
          <a:p>
            <a:pPr eaLnBrk="1" hangingPunct="1">
              <a:lnSpc>
                <a:spcPct val="200000"/>
              </a:lnSpc>
            </a:pPr>
            <a:endParaRPr lang="pt-BR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4797" y="224630"/>
            <a:ext cx="85201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Atendimento Pós Venda</a:t>
            </a:r>
          </a:p>
          <a:p>
            <a:pPr eaLnBrk="1" hangingPunct="1"/>
            <a:r>
              <a:rPr lang="pt-BR" sz="3200" dirty="0" err="1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Assistencia</a:t>
            </a:r>
            <a:r>
              <a:rPr lang="pt-BR" sz="32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Técnica e Suporte Completo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00"/>
          <a:stretch>
            <a:fillRect/>
          </a:stretch>
        </p:blipFill>
        <p:spPr bwMode="auto">
          <a:xfrm>
            <a:off x="379022" y="1988840"/>
            <a:ext cx="7793378" cy="31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1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228599" y="296068"/>
            <a:ext cx="55673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Serviços e Produtos SEAL</a:t>
            </a:r>
          </a:p>
          <a:p>
            <a:pPr eaLnBrk="1" hangingPunct="1"/>
            <a:r>
              <a:rPr lang="pt-BR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NOC – Network </a:t>
            </a:r>
            <a:r>
              <a:rPr lang="pt-BR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Operation</a:t>
            </a:r>
            <a:r>
              <a:rPr lang="pt-BR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Center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743400" y="1268760"/>
            <a:ext cx="54006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Solução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preventiva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monitoramento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toda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a 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infraestrutura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WiFi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tempo real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emite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alertas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gestão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ativos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 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relatórios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Indica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ativos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que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estejam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inoperantes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apontando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localização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planta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cliente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Identifica a </a:t>
            </a:r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necessidade de reconfiguração 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dos 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equipamentos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WiFi.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Reset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dos equipamentos.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Indica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necessidade de troca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física dos equipamentos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pt-BR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311275"/>
            <a:ext cx="3707903" cy="427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riângulo retângulo 3"/>
          <p:cNvSpPr/>
          <p:nvPr/>
        </p:nvSpPr>
        <p:spPr>
          <a:xfrm>
            <a:off x="0" y="4725144"/>
            <a:ext cx="12924928" cy="2132856"/>
          </a:xfrm>
          <a:prstGeom prst="rtTriangle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3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87313" y="117028"/>
            <a:ext cx="530786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COMPONENTES DO SISTEMA</a:t>
            </a:r>
          </a:p>
          <a:p>
            <a:pPr eaLnBrk="0" hangingPunct="0"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OFERTA COMPLETA SEAL</a:t>
            </a:r>
          </a:p>
        </p:txBody>
      </p:sp>
      <p:pic>
        <p:nvPicPr>
          <p:cNvPr id="45059" name="Picture 20" descr="rfid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755775"/>
            <a:ext cx="2160587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39"/>
          <p:cNvSpPr txBox="1">
            <a:spLocks noChangeArrowheads="1"/>
          </p:cNvSpPr>
          <p:nvPr/>
        </p:nvSpPr>
        <p:spPr bwMode="auto">
          <a:xfrm>
            <a:off x="2214562" y="3181350"/>
            <a:ext cx="546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Tags</a:t>
            </a:r>
            <a:endParaRPr lang="pt-BR" sz="12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3813175" y="3181350"/>
            <a:ext cx="1616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Leitores e Antenas</a:t>
            </a:r>
          </a:p>
        </p:txBody>
      </p:sp>
      <p:sp>
        <p:nvSpPr>
          <p:cNvPr id="18" name="Text Box 39"/>
          <p:cNvSpPr txBox="1">
            <a:spLocks noChangeArrowheads="1"/>
          </p:cNvSpPr>
          <p:nvPr/>
        </p:nvSpPr>
        <p:spPr bwMode="auto">
          <a:xfrm>
            <a:off x="6243637" y="3195638"/>
            <a:ext cx="914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Coletores</a:t>
            </a:r>
          </a:p>
        </p:txBody>
      </p:sp>
      <p:pic>
        <p:nvPicPr>
          <p:cNvPr id="45063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755775"/>
            <a:ext cx="180022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5" y="1755775"/>
            <a:ext cx="18002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39"/>
          <p:cNvSpPr txBox="1">
            <a:spLocks noChangeArrowheads="1"/>
          </p:cNvSpPr>
          <p:nvPr/>
        </p:nvSpPr>
        <p:spPr bwMode="auto">
          <a:xfrm>
            <a:off x="5284788" y="5182350"/>
            <a:ext cx="7286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Portais</a:t>
            </a:r>
          </a:p>
        </p:txBody>
      </p:sp>
      <p:pic>
        <p:nvPicPr>
          <p:cNvPr id="45066" name="Picture 30" descr="RF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3742487"/>
            <a:ext cx="1871663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49485" y="3829001"/>
            <a:ext cx="2120900" cy="137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39"/>
          <p:cNvSpPr txBox="1">
            <a:spLocks noChangeArrowheads="1"/>
          </p:cNvSpPr>
          <p:nvPr/>
        </p:nvSpPr>
        <p:spPr bwMode="auto">
          <a:xfrm>
            <a:off x="2403498" y="5340301"/>
            <a:ext cx="1284287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174724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6082" name="Título 1"/>
          <p:cNvSpPr>
            <a:spLocks noGrp="1"/>
          </p:cNvSpPr>
          <p:nvPr>
            <p:ph type="title"/>
          </p:nvPr>
        </p:nvSpPr>
        <p:spPr>
          <a:xfrm>
            <a:off x="125411" y="304800"/>
            <a:ext cx="6089651" cy="1006475"/>
          </a:xfrm>
          <a:noFill/>
        </p:spPr>
        <p:txBody>
          <a:bodyPr/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Alguns projetos RFID</a:t>
            </a:r>
            <a:endParaRPr lang="pt-BR" sz="7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6083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2763944"/>
            <a:ext cx="142875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914861"/>
              </p:ext>
            </p:extLst>
          </p:nvPr>
        </p:nvGraphicFramePr>
        <p:xfrm>
          <a:off x="3202533" y="2763790"/>
          <a:ext cx="142875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48" name="Imagem de bitmap" r:id="rId4" imgW="1076475" imgH="809738" progId="PBrush">
                  <p:embed/>
                </p:oleObj>
              </mc:Choice>
              <mc:Fallback>
                <p:oleObj name="Imagem de bitmap" r:id="rId4" imgW="1076475" imgH="8097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2533" y="2763790"/>
                        <a:ext cx="142875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449582"/>
              </p:ext>
            </p:extLst>
          </p:nvPr>
        </p:nvGraphicFramePr>
        <p:xfrm>
          <a:off x="5276510" y="4108829"/>
          <a:ext cx="23574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49" name="Imagem de bitmap" r:id="rId6" imgW="1657581" imgH="533474" progId="PBrush">
                  <p:embed/>
                </p:oleObj>
              </mc:Choice>
              <mc:Fallback>
                <p:oleObj name="Imagem de bitmap" r:id="rId6" imgW="1657581" imgH="53347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510" y="4108829"/>
                        <a:ext cx="2357437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366769"/>
              </p:ext>
            </p:extLst>
          </p:nvPr>
        </p:nvGraphicFramePr>
        <p:xfrm>
          <a:off x="653499" y="4054475"/>
          <a:ext cx="2224087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50" name="Imagem de bitmap" r:id="rId8" imgW="1752381" imgH="590476" progId="PBrush">
                  <p:embed/>
                </p:oleObj>
              </mc:Choice>
              <mc:Fallback>
                <p:oleObj name="Imagem de bitmap" r:id="rId8" imgW="1752381" imgH="59047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99" y="4054475"/>
                        <a:ext cx="2224087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8" name="Picture 2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2763944"/>
            <a:ext cx="16986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Picture 3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860" y="2860426"/>
            <a:ext cx="89217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0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571625"/>
            <a:ext cx="2786063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Picture 25" descr="http://t2.gstatic.com/images?q=tbn:8KX28gssj_2DhM:http://www.cspb.org.br/UserFiles/Image/exercito.jp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83" y="1311275"/>
            <a:ext cx="1000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2" name="Picture 27" descr="http://t3.gstatic.com/images?q=tbn:Q3AHP2pJZHZLcM:http://wiki.advfn.com/images/br/5/52/Cemig_logo_ri.gif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494" y="4124325"/>
            <a:ext cx="1509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3" name="Picture 29" descr="http://t3.gstatic.com/images?q=tbn:7hinVhlKR-QW4M:http://www.emfa.pt/www/po/afa/imagens/conteudos/cursos/DistintivoENGEL.png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428750"/>
            <a:ext cx="165735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4" name="Picture 2" descr="http://www.rdorval.com/blog/wp-content/uploads/2009/08/globo_logogrande1-300x300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43" y="4869160"/>
            <a:ext cx="1330670" cy="13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http://www.viveiros.com.br/imagens/logo_clientes/construcap.jpg"/>
          <p:cNvPicPr>
            <a:picLocks noChangeAspect="1" noChangeArrowheads="1"/>
          </p:cNvPicPr>
          <p:nvPr/>
        </p:nvPicPr>
        <p:blipFill rotWithShape="1">
          <a:blip r:embed="rId2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9" b="32906"/>
          <a:stretch/>
        </p:blipFill>
        <p:spPr bwMode="auto">
          <a:xfrm>
            <a:off x="4631283" y="5271938"/>
            <a:ext cx="2028949" cy="7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3678188" y="2132856"/>
            <a:ext cx="18951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4800" b="1" dirty="0" smtClean="0">
                <a:solidFill>
                  <a:schemeClr val="bg1"/>
                </a:solidFill>
                <a:cs typeface="Arial" pitchFamily="34" charset="0"/>
              </a:rPr>
              <a:t>RFID</a:t>
            </a:r>
            <a:endParaRPr lang="pt-BR" sz="28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3752" y="332656"/>
            <a:ext cx="9036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600" b="1" dirty="0" smtClean="0">
                <a:solidFill>
                  <a:schemeClr val="bg1"/>
                </a:solidFill>
                <a:cs typeface="Arial" pitchFamily="34" charset="0"/>
              </a:rPr>
              <a:t>COOPERATIVA VEILING HOLAMBRA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392" y="4293096"/>
            <a:ext cx="876672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CONTROLE E GESTÃO AUTOMATIZADA DE MATERIAIS CIRCULANTES </a:t>
            </a:r>
          </a:p>
        </p:txBody>
      </p:sp>
    </p:spTree>
    <p:extLst>
      <p:ext uri="{BB962C8B-B14F-4D97-AF65-F5344CB8AC3E}">
        <p14:creationId xmlns:p14="http://schemas.microsoft.com/office/powerpoint/2010/main" val="41521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0" name="TextBox 6"/>
          <p:cNvSpPr txBox="1">
            <a:spLocks noChangeArrowheads="1"/>
          </p:cNvSpPr>
          <p:nvPr/>
        </p:nvSpPr>
        <p:spPr bwMode="auto">
          <a:xfrm>
            <a:off x="228600" y="3343275"/>
            <a:ext cx="8915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200000"/>
              </a:lnSpc>
            </a:pPr>
            <a:endParaRPr lang="en-US" sz="1600">
              <a:latin typeface="Tahoma" pitchFamily="34" charset="0"/>
              <a:cs typeface="Tahoma" pitchFamily="34" charset="0"/>
            </a:endParaRPr>
          </a:p>
          <a:p>
            <a:pPr eaLnBrk="1" hangingPunct="1">
              <a:lnSpc>
                <a:spcPct val="200000"/>
              </a:lnSpc>
            </a:pPr>
            <a:endParaRPr lang="pt-BR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79512" y="1476067"/>
            <a:ext cx="8807896" cy="440120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ATUALIZAÇÃO TECNOLÓGICA NA IDENTIFICAÇÃO E MOVIMENTAÇÃO DE MATERIAIS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MELHORIA E RACIONALIZAÇÃO DE PROCESSOS E RECURSOS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SEGURANÇA, INTEGRIDADE E DISPONIBLIZAÇÃO DA INFORMAÇÃO DE MOVIMENTAÇÃO DE </a:t>
            </a:r>
          </a:p>
          <a:p>
            <a:pPr eaLnBrk="1" hangingPunct="1"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 MATERIAL CIRCULANTES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INTEGRAÇÃO COM ERP EM TEMPO REAL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CONFIABILIDADE NOS PROCESSOS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REDUZIR CUSTOS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ELIMINAR LANÇAMENTOS MANUAIS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EVITAR FRAUDES</a:t>
            </a:r>
          </a:p>
          <a:p>
            <a:pPr eaLnBrk="1" hangingPunct="1"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FACILITAR O INVENTÁRIO DOS MATERIAIS CIRCULANTES</a:t>
            </a:r>
          </a:p>
          <a:p>
            <a:pPr eaLnBrk="1" hangingPunct="1"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AUMENTAR EFICIENCIA OPERACIONAL</a:t>
            </a: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OBJETIVOS DE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VALOR PARA O CLIENTE</a:t>
            </a:r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30"/>
          <a:stretch>
            <a:fillRect/>
          </a:stretch>
        </p:blipFill>
        <p:spPr bwMode="auto">
          <a:xfrm>
            <a:off x="0" y="33338"/>
            <a:ext cx="6718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ector reto 12"/>
          <p:cNvCxnSpPr/>
          <p:nvPr/>
        </p:nvCxnSpPr>
        <p:spPr>
          <a:xfrm>
            <a:off x="5282976" y="3546510"/>
            <a:ext cx="0" cy="2008335"/>
          </a:xfrm>
          <a:prstGeom prst="line">
            <a:avLst/>
          </a:prstGeom>
          <a:ln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3025380" y="3660733"/>
            <a:ext cx="0" cy="2008335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32"/>
          <p:cNvSpPr txBox="1">
            <a:spLocks noChangeArrowheads="1"/>
          </p:cNvSpPr>
          <p:nvPr/>
        </p:nvSpPr>
        <p:spPr bwMode="auto">
          <a:xfrm>
            <a:off x="255588" y="103188"/>
            <a:ext cx="4254500" cy="9540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Grupo SEAL,</a:t>
            </a:r>
          </a:p>
          <a:p>
            <a:pPr eaLnBrk="1" hangingPunct="1">
              <a:defRPr/>
            </a:pPr>
            <a:r>
              <a:rPr lang="pt-BR" sz="2800" dirty="0" smtClean="0">
                <a:solidFill>
                  <a:schemeClr val="bg1"/>
                </a:solidFill>
                <a:latin typeface="+mj-lt"/>
              </a:rPr>
              <a:t>solidez e estrutura de ponta</a:t>
            </a:r>
          </a:p>
        </p:txBody>
      </p:sp>
      <p:sp>
        <p:nvSpPr>
          <p:cNvPr id="6" name="CaixaDeTexto 10"/>
          <p:cNvSpPr txBox="1">
            <a:spLocks noChangeArrowheads="1"/>
          </p:cNvSpPr>
          <p:nvPr/>
        </p:nvSpPr>
        <p:spPr bwMode="auto">
          <a:xfrm>
            <a:off x="880988" y="4048125"/>
            <a:ext cx="1728788" cy="14747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A </a:t>
            </a:r>
            <a:r>
              <a:rPr lang="pt-B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Seal Sistemas 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inicia suas operações no mercado de captura automática de dados e computação móvel para cadeira de suprimento.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787326" y="3660733"/>
            <a:ext cx="0" cy="2008335"/>
          </a:xfrm>
          <a:prstGeom prst="line">
            <a:avLst/>
          </a:prstGeom>
          <a:ln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2" name="Imagem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2338"/>
            <a:ext cx="76041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">
            <a:off x="2928543" y="3462338"/>
            <a:ext cx="7667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0"/>
          <p:cNvSpPr txBox="1">
            <a:spLocks noChangeArrowheads="1"/>
          </p:cNvSpPr>
          <p:nvPr/>
        </p:nvSpPr>
        <p:spPr bwMode="auto">
          <a:xfrm>
            <a:off x="3046018" y="4048125"/>
            <a:ext cx="1652587" cy="16430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Surge a </a:t>
            </a:r>
            <a:r>
              <a:rPr lang="pt-B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Seal Telecom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, empresa especializada na implantação e dimensionamento de soluções para comunicação presencial e á distância. </a:t>
            </a:r>
          </a:p>
        </p:txBody>
      </p:sp>
      <p:sp>
        <p:nvSpPr>
          <p:cNvPr id="17" name="CaixaDeTexto 10"/>
          <p:cNvSpPr txBox="1">
            <a:spLocks noChangeArrowheads="1"/>
          </p:cNvSpPr>
          <p:nvPr/>
        </p:nvSpPr>
        <p:spPr bwMode="auto">
          <a:xfrm>
            <a:off x="5363939" y="4048125"/>
            <a:ext cx="1584325" cy="1470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A </a:t>
            </a:r>
            <a:r>
              <a:rPr lang="pt-B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Axyon</a:t>
            </a:r>
            <a:r>
              <a:rPr lang="pt-B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Distribuidora 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inicia suas atividades com foco no mercado Brasileiro nas áreas de </a:t>
            </a:r>
            <a:r>
              <a:rPr lang="pt-B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Audio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&amp; Vídeo e Network &amp; Security.</a:t>
            </a:r>
          </a:p>
        </p:txBody>
      </p:sp>
      <p:pic>
        <p:nvPicPr>
          <p:cNvPr id="16398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76" y="3475038"/>
            <a:ext cx="7620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0"/>
          <a:stretch>
            <a:fillRect/>
          </a:stretch>
        </p:blipFill>
        <p:spPr bwMode="auto">
          <a:xfrm>
            <a:off x="6718300" y="27385"/>
            <a:ext cx="2425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7162800" y="3546510"/>
            <a:ext cx="0" cy="2008335"/>
          </a:xfrm>
          <a:prstGeom prst="line">
            <a:avLst/>
          </a:prstGeom>
          <a:ln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0"/>
          <p:cNvSpPr txBox="1">
            <a:spLocks noChangeArrowheads="1"/>
          </p:cNvSpPr>
          <p:nvPr/>
        </p:nvSpPr>
        <p:spPr bwMode="auto">
          <a:xfrm>
            <a:off x="7240588" y="4048125"/>
            <a:ext cx="1533525" cy="12985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Nasce a </a:t>
            </a:r>
            <a:r>
              <a:rPr lang="pt-B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Seal Energy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, com o objetivo de ser um dos principais </a:t>
            </a:r>
            <a:r>
              <a:rPr lang="pt-B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traders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independentes de energia.</a:t>
            </a:r>
          </a:p>
        </p:txBody>
      </p:sp>
      <p:pic>
        <p:nvPicPr>
          <p:cNvPr id="16399" name="Imagem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80000">
            <a:off x="7134225" y="3441700"/>
            <a:ext cx="762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" y="6305267"/>
            <a:ext cx="9144000" cy="58011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2060848"/>
            <a:ext cx="8807896" cy="33239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eaLnBrk="1" hangingPunct="1">
              <a:buFontTx/>
              <a:buChar char="-"/>
              <a:defRPr/>
            </a:pPr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FASE 1 : ESTUDO DE VIABILIDADE TÉCNICA ATRAVÉS DE 1 PILOTO RFID</a:t>
            </a:r>
          </a:p>
          <a:p>
            <a:pPr eaLnBrk="1" hangingPunct="1">
              <a:defRPr/>
            </a:pPr>
            <a:endParaRPr lang="pt-B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FASE 2 : PROJETO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28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FASE 3 : SUPORTE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PROPOSTA DO CLIENTE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PARA ALCANÇAR OS OBJETIVOS PROPOSTOS</a:t>
            </a:r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2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3678188" y="2132856"/>
            <a:ext cx="1685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4800" b="1" dirty="0" smtClean="0">
                <a:solidFill>
                  <a:schemeClr val="bg1"/>
                </a:solidFill>
                <a:cs typeface="Arial" pitchFamily="34" charset="0"/>
              </a:rPr>
              <a:t>RFID</a:t>
            </a:r>
            <a:endParaRPr lang="pt-BR" sz="28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3752" y="332656"/>
            <a:ext cx="9036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600" b="1" dirty="0" smtClean="0">
                <a:solidFill>
                  <a:schemeClr val="bg1"/>
                </a:solidFill>
                <a:cs typeface="Arial" pitchFamily="34" charset="0"/>
              </a:rPr>
              <a:t>COOPERATIVA VEILING HOLAMBRA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392" y="4005064"/>
            <a:ext cx="876672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PROPOSTA SEAL PARA REALIZAÇÃO DA </a:t>
            </a:r>
            <a:r>
              <a:rPr lang="pt-B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FASE 1</a:t>
            </a:r>
          </a:p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VIABILIDADE TÉCNICA</a:t>
            </a:r>
          </a:p>
        </p:txBody>
      </p:sp>
    </p:spTree>
    <p:extLst>
      <p:ext uri="{BB962C8B-B14F-4D97-AF65-F5344CB8AC3E}">
        <p14:creationId xmlns:p14="http://schemas.microsoft.com/office/powerpoint/2010/main" val="32743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568405"/>
            <a:ext cx="8807896" cy="452431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IDENTIFICAÇÃO DOS LOCAIS A SEREM AUTOMATIZADOS COM  RFID</a:t>
            </a:r>
          </a:p>
          <a:p>
            <a:pPr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ANÁLISE DOS MATERIAIS A SEREM IDENTIFICADOS (CARRINHOS, DIVISÓRIAS, </a:t>
            </a:r>
          </a:p>
          <a:p>
            <a:pPr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     CESTOS, SUPORTES, PORTA VASOS, MULTIUSO)</a:t>
            </a:r>
          </a:p>
          <a:p>
            <a:pPr eaLnBrk="1" hangingPunct="1">
              <a:defRPr/>
            </a:pP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LEITORES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ANTENAS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ETIQUETAS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IDENTIFICAÇÃO DE 1000 ITENS CONTEMPLANDO TODO O CONJUNTO DE MATERIAL CIRCULANTE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IDENTIFICAÇÃO DE POSSÍVEIS FONTES DE RUÍDO PARA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TESTES DE ACURACIDADE E TEMPOS DE LEITURA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1 :VIABILIDADE TÉCNICA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250534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568405"/>
            <a:ext cx="8807896" cy="48320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RELATÓRIO DE RECOMENDAÇÃO TÉCNICA:</a:t>
            </a:r>
          </a:p>
          <a:p>
            <a:pPr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DOS MODELOS DE TAG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DO LOCAL DE IDENTIFICAÇÃO PARA CADA TIPO DE MATERIAL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RESULTADO DOS TESTES DE ACURACIDADE E TEMPO DE LEITURA PARA CADA CONJUNTO DE MATERIAL CIRCULANTES (KIT)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DOS LOCAIS E PROCESSOS QUE UTILIZARÃO PORTAIS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DOS LOCAIS E PROCESSOS QUE UTILIZARÃO COLETORES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LEITORES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ANTENAS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COLETORES DE DADOS RFID</a:t>
            </a:r>
          </a:p>
          <a:p>
            <a:pPr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1 :VIABILIDADE TÉCNICA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ENTREGÁVEIS</a:t>
            </a:r>
          </a:p>
        </p:txBody>
      </p:sp>
    </p:spTree>
    <p:extLst>
      <p:ext uri="{BB962C8B-B14F-4D97-AF65-F5344CB8AC3E}">
        <p14:creationId xmlns:p14="http://schemas.microsoft.com/office/powerpoint/2010/main" val="21144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3678188" y="2132856"/>
            <a:ext cx="1685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4800" b="1" dirty="0" smtClean="0">
                <a:solidFill>
                  <a:schemeClr val="bg1"/>
                </a:solidFill>
                <a:cs typeface="Arial" pitchFamily="34" charset="0"/>
              </a:rPr>
              <a:t>RFID</a:t>
            </a:r>
            <a:endParaRPr lang="pt-BR" sz="28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3752" y="332656"/>
            <a:ext cx="9036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600" b="1" dirty="0" smtClean="0">
                <a:solidFill>
                  <a:schemeClr val="bg1"/>
                </a:solidFill>
                <a:cs typeface="Arial" pitchFamily="34" charset="0"/>
              </a:rPr>
              <a:t>COOPERATIVA VEILING HOLAMBRA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392" y="4005064"/>
            <a:ext cx="876672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PROPOSTA SEAL PARA REALIZAÇÃO DA </a:t>
            </a:r>
            <a:r>
              <a:rPr lang="pt-B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FASE 2</a:t>
            </a:r>
          </a:p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25786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56592" y="1430481"/>
            <a:ext cx="8807896" cy="466281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KICKOFF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FORNECIMENTO </a:t>
            </a: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 FIXAÇÃO DE TAGS (1 MILHÃO DE MATERIAIS)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FORNECIMENTO </a:t>
            </a: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</a:t>
            </a: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INFRAESTRUTURA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CRONOGRAMA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ESPECIFICAÇÃO TÉCNICA, FUNCIONAL E NÃO FUNCIONAL DE SOFTWARE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MODELAGEM DE DADOS E INTEGRAÇÃO ENTRE SISTEMAS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CUSTOMIZAÇÃO / DESENVOLVIMENTO DE SOFTWARE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MONTAGEM /CONFIGURAÇÃO DE AMBIENTE DE HOMOLOGAÇÃO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TESTES INTEGRADOS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STRESS TEST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MATERIAL DE TREINAMENTO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TREINAMENTO DE MULTIPLICADORES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MONTAGEM / CONFIGURAÇÃO  </a:t>
            </a: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AMBIENTE DE </a:t>
            </a: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PRODUÇÃO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OPERAÇÃO INICIAL ASSISTIDA</a:t>
            </a: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MACRO ATIVIDADES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4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548656"/>
            <a:ext cx="8807896" cy="46166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DE TAGS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FORNECEDOR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CARRO VAZIO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CIRCULANTE VAZIO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MATERIA À CLIENTE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KLOK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CARRO VAZIO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DISTRIBUIR INTERMEDIAÇÃO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INVENTÁRIO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MONITORAMENTO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PROCESSOS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5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FORNECIMENTO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PREMISSAS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CaixaDeTexto 12"/>
          <p:cNvSpPr txBox="1">
            <a:spLocks noChangeArrowheads="1"/>
          </p:cNvSpPr>
          <p:nvPr/>
        </p:nvSpPr>
        <p:spPr bwMode="auto">
          <a:xfrm>
            <a:off x="168052" y="1945997"/>
            <a:ext cx="8807896" cy="504753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TODOS OS EQUIPAMENTOS FORNECIDOS NA PROPOSTA COMERCIAL SÃO HOMOLOGADOS PELA ANATEL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TAGS FORNECIDOS SERÃO PADRÃO EPC CLASSE 1 GEN 2, PADRÃO INTERNACIONAL DA ETIQUETA RFID (GS1/EPCGLOBAL).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EQUIPAMENTOS RFID COM SUPORTE A LLRP (LOW LEVEL READER PROTOCOL) CAMADA DE COMUNICAÇÃO ENTRE O MIDDLEWARE E OS LEITORES RFID, PADRONIZADOS PELA GS1/EPCGLOBAL.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SOFTWARE MIDDLEWARE (KAIROS) COM NÚCLEO DESENVOLVIDO OBEDECENDO A PADRÕES DA GS1/EPCGLOBAL TANTO NA CAMADA DE TROCA DE INFORMAÇÕES (ALE – APPLICATION LEVEL EVENTS) QUANTO NA COMUNICAÇÃO COM LEITORES RFID COM SUPORTE A LLRP, OU SEJA, NO CASO DE NECESSIDADE DE UTILIZAÇÃO DE MULTIPLOS MODELOS DE LEITORES OU INTEGRAÇÃO ENTRE SISTEMAS RFID, NENHUMA ALTERAÇÃO NO SOFTWARE SE FAZ NECESSÁRIO.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DAS TAGS UTILIZANDO A CODIFICAÇÃO GRAI-96BIT (GLOBAL RETURNABLE ASSET IDENTIFIER) PERMITIDO A SERIALIZAÇÃO DE ITEM  RETORNÁVEIS  PADRONIZADO PELA GS1/EPCGLOBAL.</a:t>
            </a:r>
          </a:p>
          <a:p>
            <a:pPr algn="ctr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ahoma" pitchFamily="34" charset="0"/>
              </a:rPr>
              <a:t>  (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urn:epc:tag:grai-96:</a:t>
            </a:r>
            <a:r>
              <a:rPr lang="pt-BR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FilterValue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</a:t>
            </a:r>
            <a:r>
              <a:rPr lang="pt-BR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CompanyPrefix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</a:t>
            </a:r>
            <a:r>
              <a:rPr lang="pt-BR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AssetType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</a:t>
            </a:r>
            <a:r>
              <a:rPr lang="pt-BR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SerialNumber)</a:t>
            </a: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6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DE TAGS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GRAVAÇÃO DE TAGS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06498" name="Picture 2" descr="http://blog.barcoding.com/wp-content/uploads/2008/07/ip30-cn3-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30" y="933789"/>
            <a:ext cx="3313686" cy="33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41" y="2319518"/>
            <a:ext cx="1146433" cy="150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59" y="4149080"/>
            <a:ext cx="1872208" cy="1481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2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71836" y="3482192"/>
            <a:ext cx="100011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837" y="5165849"/>
            <a:ext cx="1475111" cy="68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2"/>
          <p:cNvSpPr txBox="1">
            <a:spLocks noChangeArrowheads="1"/>
          </p:cNvSpPr>
          <p:nvPr/>
        </p:nvSpPr>
        <p:spPr bwMode="auto">
          <a:xfrm>
            <a:off x="168052" y="1930170"/>
            <a:ext cx="5124028" cy="37856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DO CÓDIGO IDENTIFICADOR DO CARRINHO E MATERIAL CIRCULANTE NA TAG RFID NO MOMENTO DA IDENTIFICAÇÃO DO MESMO, PROCESSO A SER REALIZADO COM COLETORES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UTILIZANDO PADRÃO EPC GRAI-96 BITS, PERMITINDO A SERIALIZAÇÃO DOS MATERIAIS IDENTIFICADOS E PADRONIZADO PELA GS1/EPCGLOBAL, 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A NUMERAÇÃO DEVE SER CONTROLADA NO ERP, PARA ISSO SERÁ NECESSÁRIA WIFI PARA CONSULTA DA NUMERAÇÃO DISPONIVEL PARA IDENTIFICAÇÃO  DO MATERIAL CIRCULANTE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FORNECEDOR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4" name="CaixaDeTexto 13"/>
          <p:cNvSpPr txBox="1">
            <a:spLocks noChangeArrowheads="1"/>
          </p:cNvSpPr>
          <p:nvPr/>
        </p:nvSpPr>
        <p:spPr bwMode="auto">
          <a:xfrm>
            <a:off x="168052" y="1857013"/>
            <a:ext cx="8796436" cy="452431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PROCESSO AUTOMATIZADO</a:t>
            </a:r>
          </a:p>
          <a:p>
            <a:pPr algn="just"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r>
              <a:rPr lang="pt-BR" sz="1600" dirty="0" smtClean="0"/>
              <a:t>1 CONFERENTE SE IDENTIFICA UTILIZANDO COLETOR DE DADOS</a:t>
            </a:r>
            <a:endParaRPr lang="pt-BR" sz="1600" dirty="0"/>
          </a:p>
          <a:p>
            <a:r>
              <a:rPr lang="pt-BR" sz="1600" dirty="0" smtClean="0"/>
              <a:t>2 CONFERENTE INFORMA NO COLETOR O PORTAL RFID QUE IRÁ UTILIZAR</a:t>
            </a:r>
            <a:endParaRPr lang="pt-BR" sz="1600" dirty="0"/>
          </a:p>
          <a:p>
            <a:r>
              <a:rPr lang="pt-BR" sz="1600" dirty="0" smtClean="0"/>
              <a:t>3 O CONFERENTE FAZ A LEITURA DE QUALQUER UMA DAS GUIAS DE FORNECIMENTO </a:t>
            </a:r>
            <a:r>
              <a:rPr lang="pt-BR" sz="1600" dirty="0"/>
              <a:t>D</a:t>
            </a:r>
            <a:r>
              <a:rPr lang="pt-BR" sz="1600" dirty="0" smtClean="0"/>
              <a:t>O </a:t>
            </a:r>
            <a:r>
              <a:rPr lang="pt-BR" sz="1600" dirty="0" smtClean="0"/>
              <a:t>CARRINHO PARA IDENTIFICAR O </a:t>
            </a:r>
            <a:r>
              <a:rPr lang="pt-BR" sz="1600" dirty="0" smtClean="0"/>
              <a:t>PRODUTOR. </a:t>
            </a:r>
            <a:r>
              <a:rPr lang="pt-BR" sz="1600" dirty="0" smtClean="0"/>
              <a:t>COLETOR ENVIA A GFP PARA O ERP E O MESMO RETORNA </a:t>
            </a:r>
            <a:r>
              <a:rPr lang="pt-BR" sz="1600" dirty="0" smtClean="0"/>
              <a:t>PARA O TERMINAL DO PORTAL RFID OS </a:t>
            </a:r>
            <a:r>
              <a:rPr lang="pt-BR" sz="1600" dirty="0" smtClean="0"/>
              <a:t>MATERIAIS CIRCULANTES QUE SERÃO RECEBIDOS DAQUELE PRODUTOR.</a:t>
            </a:r>
            <a:endParaRPr lang="pt-BR" sz="1600" dirty="0"/>
          </a:p>
          <a:p>
            <a:r>
              <a:rPr lang="pt-BR" sz="1600" dirty="0"/>
              <a:t>4</a:t>
            </a:r>
            <a:r>
              <a:rPr lang="pt-BR" sz="1600" dirty="0" smtClean="0"/>
              <a:t> CONFERENTE PASSA O CARRINHO NO PORTAL RFID</a:t>
            </a:r>
          </a:p>
          <a:p>
            <a:r>
              <a:rPr lang="pt-BR" sz="1600" dirty="0" smtClean="0"/>
              <a:t>5 CONFERENTE VERIFICA NO COLETOR </a:t>
            </a:r>
            <a:r>
              <a:rPr lang="pt-BR" sz="1600" dirty="0" smtClean="0"/>
              <a:t>OU </a:t>
            </a:r>
            <a:r>
              <a:rPr lang="pt-BR" sz="1600" dirty="0" smtClean="0"/>
              <a:t>NO TERMINAL </a:t>
            </a:r>
            <a:r>
              <a:rPr lang="pt-BR" sz="1600" dirty="0" smtClean="0"/>
              <a:t>DO PORTAL RFID O </a:t>
            </a:r>
            <a:r>
              <a:rPr lang="pt-BR" sz="1600" dirty="0" smtClean="0"/>
              <a:t>RESULTADO DA PASSAGEM</a:t>
            </a:r>
            <a:endParaRPr lang="pt-BR" sz="1600" dirty="0"/>
          </a:p>
          <a:p>
            <a:r>
              <a:rPr lang="pt-BR" sz="1600" dirty="0" smtClean="0"/>
              <a:t>6 O </a:t>
            </a:r>
            <a:r>
              <a:rPr lang="pt-BR" sz="1600" dirty="0" smtClean="0"/>
              <a:t>COLETOR OU TERMINAL DO PORTAL RFID  </a:t>
            </a:r>
            <a:r>
              <a:rPr lang="pt-BR" sz="1600" dirty="0" smtClean="0"/>
              <a:t>INFORMA SE O CARRINHO VAI PARA INTEMEDIAÇÃO OU KLOK</a:t>
            </a:r>
          </a:p>
          <a:p>
            <a:r>
              <a:rPr lang="pt-BR" sz="1600" dirty="0" smtClean="0"/>
              <a:t>7 O RESULTADO DAS LEITURAS SÃO ENVIADAS PARA O ERP *</a:t>
            </a:r>
            <a:endParaRPr lang="pt-BR" sz="1600" dirty="0"/>
          </a:p>
          <a:p>
            <a:r>
              <a:rPr lang="pt-BR" sz="1600" dirty="0"/>
              <a:t>8</a:t>
            </a:r>
            <a:r>
              <a:rPr lang="pt-BR" sz="1600" dirty="0" smtClean="0"/>
              <a:t> </a:t>
            </a:r>
            <a:r>
              <a:rPr lang="pt-BR" sz="1600" dirty="0" smtClean="0"/>
              <a:t>HAVENDO MAIS CARRINHO VOLTA PARA O ITEM 4</a:t>
            </a:r>
            <a:endParaRPr lang="pt-BR" sz="1600" dirty="0"/>
          </a:p>
          <a:p>
            <a:r>
              <a:rPr lang="pt-BR" sz="1600" dirty="0"/>
              <a:t>8</a:t>
            </a:r>
            <a:r>
              <a:rPr lang="pt-BR" sz="1600" dirty="0" smtClean="0"/>
              <a:t> CONFERENTE ENVIA OS CARRINHOS PARA INTERMEDIAÇÃO OU KLOK</a:t>
            </a:r>
            <a:endParaRPr lang="pt-BR" sz="1600" dirty="0"/>
          </a:p>
          <a:p>
            <a:r>
              <a:rPr lang="pt-BR" sz="1600" dirty="0" smtClean="0"/>
              <a:t>10</a:t>
            </a:r>
            <a:r>
              <a:rPr lang="pt-BR" sz="1600" dirty="0" smtClean="0"/>
              <a:t> </a:t>
            </a:r>
            <a:r>
              <a:rPr lang="pt-BR" sz="1600" dirty="0" smtClean="0"/>
              <a:t>CONFERENTE SOLICITA ATRAVÉS DO COLETOR A IMPRESSÃO DA CONSOLIDAÇÃO DO RECEBIMENTO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7" name="Picture 2" descr="http://blog.barcoding.com/wp-content/uploads/2008/07/ip30-cn3-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388" y="501075"/>
            <a:ext cx="1784038" cy="17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07" y="836712"/>
            <a:ext cx="2448272" cy="18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9C82D-B1D2-4F03-8820-14105BAACAC8}" type="slidenum">
              <a:rPr lang="pt-BR" smtClean="0"/>
              <a:pPr/>
              <a:t>3</a:t>
            </a:fld>
            <a:endParaRPr lang="pt-BR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37026889"/>
              </p:ext>
            </p:extLst>
          </p:nvPr>
        </p:nvGraphicFramePr>
        <p:xfrm>
          <a:off x="0" y="1124744"/>
          <a:ext cx="9144000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aixaDeTexto 32"/>
          <p:cNvSpPr txBox="1">
            <a:spLocks noChangeArrowheads="1"/>
          </p:cNvSpPr>
          <p:nvPr/>
        </p:nvSpPr>
        <p:spPr bwMode="auto">
          <a:xfrm>
            <a:off x="255588" y="242665"/>
            <a:ext cx="4254500" cy="9540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Grupo SEAL,</a:t>
            </a:r>
          </a:p>
          <a:p>
            <a:pPr eaLnBrk="1" hangingPunct="1">
              <a:defRPr/>
            </a:pPr>
            <a:r>
              <a:rPr lang="pt-BR" sz="2800" dirty="0" smtClean="0">
                <a:solidFill>
                  <a:schemeClr val="bg1"/>
                </a:solidFill>
                <a:latin typeface="+mj-lt"/>
              </a:rPr>
              <a:t>solidez e estrutura de ponta</a:t>
            </a:r>
          </a:p>
        </p:txBody>
      </p:sp>
      <p:pic>
        <p:nvPicPr>
          <p:cNvPr id="18" name="Imagem 3" descr="Logo-Seal_menor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862" y="4015531"/>
            <a:ext cx="958850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aixaDeTexto 2"/>
          <p:cNvSpPr txBox="1">
            <a:spLocks noChangeArrowheads="1"/>
          </p:cNvSpPr>
          <p:nvPr/>
        </p:nvSpPr>
        <p:spPr bwMode="auto">
          <a:xfrm>
            <a:off x="179512" y="4447331"/>
            <a:ext cx="9874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200" b="1" dirty="0"/>
              <a:t>Tecnologia</a:t>
            </a:r>
          </a:p>
        </p:txBody>
      </p:sp>
      <p:pic>
        <p:nvPicPr>
          <p:cNvPr id="130049" name="Picture 1" descr="C:\Users\dpaiva\AppData\Local\Microsoft\Windows\Temporary Internet Files\Content.Outlook\3B6C4A5C\SICAD Logo 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51956" y="4074579"/>
            <a:ext cx="1008112" cy="384655"/>
          </a:xfrm>
          <a:prstGeom prst="rect">
            <a:avLst/>
          </a:prstGeom>
          <a:noFill/>
        </p:spPr>
      </p:pic>
      <p:pic>
        <p:nvPicPr>
          <p:cNvPr id="20" name="Imagem 4" descr="Axyon Azul (2)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2414" y="4204479"/>
            <a:ext cx="10858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m 5" descr="logo seal telec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8296" y="4002612"/>
            <a:ext cx="82441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m 6" descr="energy.JPG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12360" y="4069005"/>
            <a:ext cx="1008112" cy="46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20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FORNECEDOR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37856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PROBLEMA NO PORTAL RFID SERÁ POSSIVEL REALIZAR O MESMO PROCESSO COM COLETOR DE DADOS RFID. AS ENTRADAS ANTES REALIZADAS NO TERMINAL TOUCH DEVERÃO SER REALIZADAS NO COLETOR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NO PORTAL RFID, O TERMINAL TOUCH DEVERÁ SINALIZAR PARA O CONFERENTE A FALHA DE CONECTIVIDADE COM ERP. SE O CONFERENTE ESTIVER NO MEIO DO PROCESSO O PORTAL DEVE REALIZAR O PROCEDIMENTO DE LEITURA E AO RETORMAR A REDE, OS DADOS SERÃO ENVIADOS AUTOMATICAMENTE PARA O ERP.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SEJA NO INICIO DA OPERAÇÃO, O CONFERENTE DEVE EXTRAIR UM RELATÓRIO DA RELAÇÃO DOS MATERIAIS A SEREM RECEBIDOS, VIA BATCH, E REALIZA O PROCEDIMENTO COM O COLETOR </a:t>
            </a:r>
            <a:r>
              <a:rPr lang="pt-BR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DADOS.</a:t>
            </a: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CARRO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199751" y="1772816"/>
            <a:ext cx="8796436" cy="457048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PROCESSO AUTOMATIZADO</a:t>
            </a:r>
          </a:p>
          <a:p>
            <a:pPr algn="just" eaLnBrk="1" hangingPunct="1"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1 - CONFERENTE SE IDENTIFICA NO TERMINAL TOUCH AO LADO DO PORTAL RFID</a:t>
            </a:r>
          </a:p>
          <a:p>
            <a:pPr algn="just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2 - CONFERENTE INFORMA O CÓDIGO DO PRODUTOR OU CLIENTE QUE ESTÁ ENTREGANDO O CARRINHO</a:t>
            </a:r>
          </a:p>
          <a:p>
            <a:pPr algn="just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3 - CONFERENTE PASSA OS CARRINHOS E MATERIAIS CIRCULANTES PELO PORTAL RFID REALIZANDO A LEITURA DAS TAGS RFID</a:t>
            </a:r>
          </a:p>
          <a:p>
            <a:pPr algn="just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4 – PORTAL ENVIA AS TAGS RFID DOS CARRINHOS E MATERIAIS CIRCULANTES PARA O ERP,  TRANFERINDO A POSSE PARA A VEILING</a:t>
            </a:r>
          </a:p>
          <a:p>
            <a:pPr algn="just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5 – ELIMINA-SE O PROCESSO DE RECEBER MATERIAL CIRCULANTE VAZIO, POIS NO MOMENTO DA PASSAGEM, O PORTAL DEVERÁ LER AS TAGS  DO CARRINHO E DOS MATERIAIS CIRCULANTES VAZIOS.</a:t>
            </a:r>
          </a:p>
          <a:p>
            <a:pPr algn="just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6 – NA PASSAGEM DOS CARRINHOS E MATERIAIS CIRCULANTES, OS DADOS ESTARÃO SENDO ENVIADOS PARA O ERP  DE FORMA ONLINE</a:t>
            </a:r>
          </a:p>
          <a:p>
            <a:pPr algn="just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7 – SE  O CONFERENTE IDENTIFICAR VISUALMENTE UMA CAIXA AVARIADA, ELE DEVER APONTAR A DIVERGÊNCIA UTILIZANDO UM COLETOR DE DADOS, REALIZANDO A LEITURA DA ETIQUETA RFID E ENVIAR A INFORMAÇÃO PARA O ERP, JUNTAMENTE COM O CÓDIGO DO PRODUTOR/CLIENTE QUE ESTÁ REALIZANDO A DEVOLUÇÃO PARA ENCAMINHAMENTO PARA MANUTENÇÃO.</a:t>
            </a:r>
          </a:p>
          <a:p>
            <a:pPr algn="just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8 – CONFERENTE ENCAMINHA OS MATERIAIS CIRCULANTES EM CONDIÇÕES OPERACIONAIS AO PÁTIO DE ESTOQUE E OS COM AVARIA PARA MANUTENÇÃO</a:t>
            </a:r>
          </a:p>
          <a:p>
            <a:pPr algn="just" eaLnBrk="1" hangingPunct="1"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9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 – CONFERENTE  NO COLETOR DE DADOS SOLICITA A IMPRESSÃO DE RECIBOS PARA CADA PRODUTOR/CLIENTE</a:t>
            </a:r>
          </a:p>
          <a:p>
            <a:pPr algn="just" eaLnBrk="1" hangingPunct="1"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76" y="467336"/>
            <a:ext cx="2448272" cy="18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1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CARRO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427809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PROBLEMA NO PORTAL RFID SERÁ POSSIVEL REALIZAR O MESMO PROCESSO COM COLETOR DE DADOS RFID. AS ENTRADAS ANTES REALIZADAS NO TERMINAL TOUCH DEVERÃO SER REALIZADAS NO COLETOR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NO PORTAL RFID, O TERMINAL TOUCH DEVERÁ SINALIZAR PARA O CONFERENTE A FALHA DE CONECTIVIDADE COM ERP. E PODERÁ REALIZAR O PROCESSO DE FORMA BATCH, AS LEITURAS CONTINUARÃO SENDO EFETUADAS, MAS O ENVIO PARA O ERP SERÁ REALIZADO APÓS A RETOMADA DA REDE.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NA CONTINGENCIA, OU SEJA, NA UTILIZAÇÃO DO COLETOR DE DADOS RFID, O CONFERENTE DEVERÁ CONTINUAR O TRABALHO EM MODO STANDALONE E NA RETOMADA DA REDE OS DADOS DEVEM SER TRANSMITIDOS AUTOMATICAMENTE, O COLETOR DEVE SINALIZAR A FALHA DE COMUNICAÇÃO PARA O CONFERENTE.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53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CIRCULANTE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CaixaDeTexto 12"/>
          <p:cNvSpPr txBox="1">
            <a:spLocks noChangeArrowheads="1"/>
          </p:cNvSpPr>
          <p:nvPr/>
        </p:nvSpPr>
        <p:spPr bwMode="auto">
          <a:xfrm>
            <a:off x="168052" y="1945997"/>
            <a:ext cx="8436396" cy="181588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PROCESSO ELIMINADO COM O PROCESSO “RECEBER CARRO VAZIO”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ESTE ERA UM SUBPROCESSO DO PROCESSO “RECEBER CARRO VAZIO” , QUAL SOLICITAVA QUE O CONFERENTE INFORMASSE OS MATERIAIS CIRCULANTES E SUAS QUANTIDADES RECEBIDAS, COM O PROCESSO PROPOSTO, O PORTAL RFID TEM A CAPACIDADE DE REALIZAR A LEITURA DO TAG DO CARRINHO E DOS MATERIAIS CIRCULANTES AO MESMO TEMPO, ELIMINANDO ESTE SUBPROCESSO.</a:t>
            </a:r>
          </a:p>
        </p:txBody>
      </p:sp>
    </p:spTree>
    <p:extLst>
      <p:ext uri="{BB962C8B-B14F-4D97-AF65-F5344CB8AC3E}">
        <p14:creationId xmlns:p14="http://schemas.microsoft.com/office/powerpoint/2010/main" val="5958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MATERIAL À CLIENTE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168052" y="1988840"/>
            <a:ext cx="8796436" cy="35394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PROCESSO AUTOMATIZADO</a:t>
            </a:r>
          </a:p>
          <a:p>
            <a:pPr algn="just"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1 - CONFERENTE SE IDENTIFICA NO TERMINAL TOUCH AO LADO DO PORTAL RFID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2 - CONFERENTE INFORMA O NÚMERO DO BOX DO CLIENTE OU CÓDIGO DO CLIENTE PARA INICIAR O TRABALHO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3 – CONFERENTE PASSA O CARRINHO PELO PORTAL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4 – PORTAL REALIZA A LEITURA DA TAG DO CARRINHO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5 – PORTAL RFID ENVIA A TAG DO CARRINHO PARA O ERP E O MESMO RETORNA OS MATERIAIS CIRCULANTES CONSOLIDADOS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6 – PORTAL REALIZA A LEITURA DAS TAGS DOS MATERIAIS CIRCULANTES DO CARRINHO.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7 – O PORTAL  ENVIA PARA O ERP O TAG DO CARRINHO E DOS MATERIAIS CIRCULANTES TRANSFERINDO A POSSE DA VEILING PARA O CLIENTE</a:t>
            </a:r>
          </a:p>
          <a:p>
            <a:pPr algn="just" eaLnBrk="1" hangingPunct="1"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76" y="467336"/>
            <a:ext cx="2448272" cy="18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MATERIAL À CLIENTE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427809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PROBLEMA NO PORTAL RFID SERÁ POSSIVEL REALIZAR O MESMO PROCESSO COM COLETOR DE DADOS RFID. AS ENTRADAS ANTES REALIZADAS NO TERMINAL TOUCH DEVERÃO SER REALIZADAS NO COLETOR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NO PORTAL RFID, O TERMINAL TOUCH DEVERÁ SINALIZAR PARA O CONFERENTE A FALHA DE CONECTIVIDADE COM ERP. E PODERÁ REALIZAR O PROCESSO DE FORMA BATCH, AS LEITURAS CONTINUARÃO SENDO EFETUADAS, MAS O ENVIO PARA O ERP SERÁ REALIZADO APÓS A RETOMADA DA REDE.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NA CONTINGENCIA, OU SEJA, NA UTILIZAÇÃO DO COLETOR DE DADOS RFID, O CONFERENTE DEVERÁ CONTINUAR O TRABALHO EM MODO STANDALONE E NA RETOMADA DA REDE OS DADOS DEVEM SER TRANSMITIDOS AUTOMATICAMENTE, O COLETOR DEVE SINALIZAR A FALHA DE COMUNICAÇÃO PARA O CONFERENTE.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KLOK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144401" y="1854759"/>
            <a:ext cx="8796436" cy="427809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PROCESSO AUTOMATIZADO</a:t>
            </a:r>
          </a:p>
          <a:p>
            <a:pPr algn="just"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1 - CONFERENTE SE IDENTIFICA NO COLETOR DE DADOS RFID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2 – CONFERENTE REALIZAR A LEITURA DA TAG DO CARRINHO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3 – COLETOR ENVIA A TAG DO CARRINHO PARA O ERP PARA ZERAR A QUANTIDADE DE BOLETA DO CARRINHO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4 -  CONFERENTE REALIZA A LEITURA DE TODAS AS BOLETAS DO CARRINHO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5 -  CONFERENTE REALIZA A LEITURA DAS TAGS RFID DOS MATERIAIS CIRCULANTES DO CARRINHO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6 – CONFERENTE CONFIRMA AS LEITURAS REALIZADAS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7 - COLETOR ENVIA PARA O ERP A TAG DO CARRINHO E AS TAGS DOS MATERIAIS CIRCULANTES CONFERIDOS.</a:t>
            </a:r>
          </a:p>
          <a:p>
            <a:pPr algn="just" eaLnBrk="1" hangingPunct="1"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8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– CONFENTE SOLICITA A IMPRESSÃO DOS MATERIAIS CIRCULANTES DE CADA CARRINHO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9 - O CONFERENTE ANEXA OS IMPRESSOS NOS CARRINHOS.</a:t>
            </a:r>
          </a:p>
          <a:p>
            <a:pPr algn="just" eaLnBrk="1" hangingPunct="1"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" name="Picture 2" descr="http://blog.barcoding.com/wp-content/uploads/2008/07/ip30-cn3-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30" y="0"/>
            <a:ext cx="3043670" cy="304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9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KLOK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304698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NO COLETOR DE DADOS E NENHUM OUTRO ESTEJA DISPONÍVEL PARA USO, O CONFERENTE PODERÁ ACESSAR A APLICAÇÃO KAIROS E EXTRAIR UM RELATÓRIO (TEMPLATE) IMPRIMIR E REALIZAR AS ANOTAÇÕES MANUAIS PARA POSTERIOR ENTRADA TAMBÉM MANUAL NO SISTEMA ATUALIZANDO O ERP.</a:t>
            </a:r>
          </a:p>
          <a:p>
            <a:pPr algn="just" eaLnBrk="1" hangingPunct="1"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NA UTILIZAÇÃO DO COLETOR DE DADOS RFID, O CONFERENTE DEVERÁ CONTINUAR O TRABALHO EM MODO STANDALONE E NA RETOMADA DA REDE OS DADOS DEVEM SER TRANSMITIDOS AUTOMATICAMENTE, O COLETOR DEVE SINALIZAR A FALHA DE COMUNICAÇÃO PARA O CONFERENTE.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5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CARRO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179512" y="1900544"/>
            <a:ext cx="8796436" cy="230832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PROCESSO AUTOMATIZADO</a:t>
            </a:r>
          </a:p>
          <a:p>
            <a:pPr algn="just"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1 - CONFERENTE SE IDENTIFICA NO MONITO TOUCH NO PORTAL RFID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2 – CONFERENTE INFORMA O CÓDIGO DO PRODUTO/CLIENTE QUE RECEBERÁ O CARRINHO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3 – CONFERENTE PASSA O CARRINHO PELO PORTAL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4-  PORTAL REALIZA A LEITURA DAS TAGS DO CARRINHO E DOS MATERIAIS CIRCULANTES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5 - PORTAL ENVIA A TAG DO CARRINHO E AS TAGS DOS MATERIAIS CIRCULANTES PARA O ERP REALIZANDO A TRANFERÊNCIA AO CLIENTE/PRODUTOR.</a:t>
            </a:r>
          </a:p>
          <a:p>
            <a:pPr algn="just" eaLnBrk="1" hangingPunct="1"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76" y="476672"/>
            <a:ext cx="2448272" cy="185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9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CARRO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427809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PROBLEMA NO PORTAL RFID SERÁ POSSIVEL REALIZAR O MESMO PROCESSO COM COLETOR DE DADOS RFID. AS ENTRADAS ANTES REALIZADAS NO TERMINAL TOUCH DEVERÃO SER REALIZADAS NO COLETOR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NO PORTAL RFID, O TERMINAL TOUCH DEVERÁ SINALIZAR PARA O CONFERENTE A FALHA DE CONECTIVIDADE COM ERP. E PODERÁ REALIZAR O PROCESSO DE FORMA BATCH, AS LEITURAS CONTINUARÃO SENDO EFETUADAS, MAS O ENVIO PARA O ERP SERÁ REALIZADO APÓS A RETOMADA DA REDE.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NA CONTINGENCIA, OU SEJA, NA UTILIZAÇÃO DO COLETOR DE DADOS RFID, O CONFERENTE DEVERÁ CONTINUAR O TRABALHO EM MODO STANDALONE E NA RETOMADA DA REDE OS DADOS DEVEM SER TRANSMITIDOS AUTOMATICAMENTE, O COLETOR DEVE SINALIZAR A FALHA DE COMUNICAÇÃO PARA O CONFERENTE.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 rot="60000">
            <a:off x="2513013" y="2566479"/>
            <a:ext cx="4332287" cy="388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Mais de 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24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anos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atuação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implantação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em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sistemas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;</a:t>
            </a: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Maior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integradora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de </a:t>
            </a:r>
            <a:r>
              <a:rPr lang="en-US" b="1" dirty="0" err="1" smtClean="0">
                <a:solidFill>
                  <a:srgbClr val="990000"/>
                </a:solidFill>
                <a:latin typeface="+mj-lt"/>
              </a:rPr>
              <a:t>Mobilidade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  e de </a:t>
            </a:r>
            <a:r>
              <a:rPr lang="en-US" b="1" dirty="0" err="1" smtClean="0">
                <a:solidFill>
                  <a:srgbClr val="990000"/>
                </a:solidFill>
                <a:latin typeface="+mj-lt"/>
              </a:rPr>
              <a:t>Comunicação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do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Brasil</a:t>
            </a: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Amplo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portfólio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soluções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Rápido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retorno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no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investimento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Profissionais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altamente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qualificados</a:t>
            </a:r>
            <a:endParaRPr lang="en-US" b="1" dirty="0">
              <a:solidFill>
                <a:srgbClr val="990000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Equipes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engenharia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especializadas</a:t>
            </a:r>
            <a:endParaRPr lang="en-US" b="1" dirty="0">
              <a:solidFill>
                <a:srgbClr val="990000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Soluções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990000"/>
                </a:solidFill>
                <a:latin typeface="+mj-lt"/>
              </a:rPr>
              <a:t>Completas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.</a:t>
            </a:r>
            <a:endParaRPr lang="en-US" b="1" dirty="0">
              <a:solidFill>
                <a:srgbClr val="990000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9" name="Retângulo 8"/>
          <p:cNvSpPr/>
          <p:nvPr/>
        </p:nvSpPr>
        <p:spPr>
          <a:xfrm>
            <a:off x="7452320" y="6264322"/>
            <a:ext cx="1691680" cy="62076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2242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DISTRIBUIR INTERMEDIAÇÃO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168052" y="1854759"/>
            <a:ext cx="8796436" cy="427809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PROCESSO AUTOMATIZADO</a:t>
            </a:r>
          </a:p>
          <a:p>
            <a:pPr algn="just"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1 - CONFERENTE SE IDENTIFICA NO COLETOR DE DADOS RFID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2 – CONFERENTE REALIZA A SEPARAÇÃO MANUAL DE UM DETERMINADO CARRINHO COM VÁRIAS BOLETAS DE INTERMEDIAÇÃO DE CLIENTES DIFERENTES NO PÁTIO DE DISTRIBUIÇÃO, PARA SEPARAÇÃO DOS PRODUTOS PARA UM NOVO CARRINHO PARA UM DETERMINADO CARRINHO/CLIENTE.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3 – CONFERENTE LÊ A TAG DO NOVO CARRINHO E O COLETOR ENVIA ESTA INFORMAÇÃO PARA O ERP ZERANDO AS BOLETAS DESTE CARRINHO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4 – CONFERENTE LÉ O CÓDIGO DAS GUIAS DE FORNECIMENTO DE PRODUTOS UTILIZANDO O COLETOR DE DADOS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5 – CONFERENTE REALIZA A LEITURA DAS TAGS DOS MATERIAIS CIRCULANTES</a:t>
            </a:r>
          </a:p>
          <a:p>
            <a:pPr algn="just" eaLnBrk="1" hangingPunct="1"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6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 – COLETOR ENVIA A TAG DO CARRINHO, CÓDIGO DAS GUIAS DE FORNECIMENTO E AS TAGS DOS MATERIAIS CIRCULANTES PARA O ERP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7 – CONFERENTE SOLICITA A IMPRESSÃO DOS MATERIAIS CIRCULANTES ANEXANDO-O NO CARRINHO.</a:t>
            </a:r>
          </a:p>
          <a:p>
            <a:pPr algn="just" eaLnBrk="1" hangingPunct="1"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" name="Picture 2" descr="http://blog.barcoding.com/wp-content/uploads/2008/07/ip30-cn3-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81" y="-262661"/>
            <a:ext cx="3313686" cy="33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4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KLOC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304698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NO COLETOR DE DADOS E NENHUM OUTRO ESTEJA DISPONÍVEL PARA USO, O CONFERENTE PODERÁ ACESSAR A APLICAÇÃO KAIROS E EXTRAIR UM RELATÓRIO (TEMPLATE) IMPRIMIR E REALIZAR AS ANOTAÇÕES MANUAIS PARA POSTERIOR ENTRADA TAMBÉM MANUAL NO SISTEMA ATUALIZANDO O ERP.</a:t>
            </a:r>
          </a:p>
          <a:p>
            <a:pPr algn="just" eaLnBrk="1" hangingPunct="1"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NA UTILIZAÇÃO DO COLETOR DE DADOS RFID, O CONFERENTE DEVERÁ CONTINUAR O TRABALHO EM MODO STANDALONE E NA RETOMADA DA REDE OS DADOS DEVEM SER TRANSMITIDOS AUTOMATICAMENTE, O COLETOR DEVE SINALIZAR A FALHA DE COMUNICAÇÃO PARA O CONFERENTE.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MONITORAMENTO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84584" y="1412776"/>
            <a:ext cx="8807896" cy="35394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FORNECIMENTO DE UM PAINEL DE ADMINISTRAÇÃO DA SOLUÇÃO, VISUALIZANDO A OPERAÇÃO E SUAS SITUAÇÕES DE FUNCIONAMENTO GERANDO ALERTA DE FALHAS, TAIS COMO: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SITUAÇÃO DOS PORTAIS RFID, TERMINAIS TOUCH SCREEN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STATUS DA COMUNICAÇÃO ENTRE PORTAIS E ERP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ATIVIDADES EM ANDAMENTO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TEMPO DE OPERAÇÃO DE UMA DETERMINADA ATIVIDADE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 OUTRAS INFORMAÇÕES RELEVANTES A SEREM LEVANTADAS NO PROJETO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3678188" y="2132856"/>
            <a:ext cx="1685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4800" b="1" dirty="0" smtClean="0">
                <a:solidFill>
                  <a:schemeClr val="bg1"/>
                </a:solidFill>
                <a:cs typeface="Arial" pitchFamily="34" charset="0"/>
              </a:rPr>
              <a:t>RFID</a:t>
            </a:r>
            <a:endParaRPr lang="pt-BR" sz="28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3752" y="332656"/>
            <a:ext cx="9036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600" b="1" dirty="0" smtClean="0">
                <a:solidFill>
                  <a:schemeClr val="bg1"/>
                </a:solidFill>
                <a:cs typeface="Arial" pitchFamily="34" charset="0"/>
              </a:rPr>
              <a:t>COOPERATIVA VEILING HOLAMBRA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392" y="4005064"/>
            <a:ext cx="876672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PROPOSTA SEAL PARA REALIZAÇÃO DA </a:t>
            </a:r>
            <a:r>
              <a:rPr lang="pt-B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FASE 3</a:t>
            </a:r>
          </a:p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SUPORTE TÉCNICO / OPERACIONAL</a:t>
            </a:r>
          </a:p>
        </p:txBody>
      </p:sp>
    </p:spTree>
    <p:extLst>
      <p:ext uri="{BB962C8B-B14F-4D97-AF65-F5344CB8AC3E}">
        <p14:creationId xmlns:p14="http://schemas.microsoft.com/office/powerpoint/2010/main" val="234286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SUPORTE TÉCNICO / OPERACIONAL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</a:t>
            </a:r>
            <a:r>
              <a:rPr lang="pt-BR" sz="28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3</a:t>
            </a:r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0" y="2348880"/>
            <a:ext cx="8807896" cy="304698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pt-BR" sz="1600" b="1" dirty="0">
                <a:latin typeface="+mn-lt"/>
              </a:rPr>
              <a:t>SUPORTE </a:t>
            </a:r>
            <a:r>
              <a:rPr lang="pt-BR" sz="1600" b="1" dirty="0" smtClean="0">
                <a:latin typeface="+mn-lt"/>
              </a:rPr>
              <a:t>TELEFÔNICO</a:t>
            </a:r>
          </a:p>
          <a:p>
            <a:r>
              <a:rPr lang="pt-BR" sz="1600" dirty="0" smtClean="0">
                <a:latin typeface="+mn-lt"/>
              </a:rPr>
              <a:t>ATENDIMENTO </a:t>
            </a:r>
            <a:r>
              <a:rPr lang="pt-BR" sz="1600" dirty="0">
                <a:latin typeface="+mn-lt"/>
              </a:rPr>
              <a:t>(dias úteis: 6hs as 20hs, Sábados 7hs as 17hs e Domingos 7hs as 20hs) </a:t>
            </a:r>
            <a:endParaRPr lang="pt-BR" sz="1600" dirty="0" smtClean="0">
              <a:latin typeface="+mn-lt"/>
            </a:endParaRPr>
          </a:p>
          <a:p>
            <a:endParaRPr lang="pt-BR" sz="1600" dirty="0">
              <a:latin typeface="+mn-lt"/>
            </a:endParaRPr>
          </a:p>
          <a:p>
            <a:r>
              <a:rPr lang="pt-BR" sz="1600" b="1" dirty="0" smtClean="0">
                <a:latin typeface="+mn-lt"/>
              </a:rPr>
              <a:t>RECURSO </a:t>
            </a:r>
            <a:r>
              <a:rPr lang="pt-BR" sz="1600" b="1" dirty="0">
                <a:latin typeface="+mn-lt"/>
              </a:rPr>
              <a:t>NÍVEL I</a:t>
            </a:r>
            <a:r>
              <a:rPr lang="pt-BR" sz="1600" dirty="0">
                <a:latin typeface="+mn-lt"/>
              </a:rPr>
              <a:t> </a:t>
            </a:r>
            <a:endParaRPr lang="pt-BR" sz="1600" dirty="0" smtClean="0">
              <a:latin typeface="+mn-lt"/>
            </a:endParaRPr>
          </a:p>
          <a:p>
            <a:r>
              <a:rPr lang="pt-BR" sz="1600" dirty="0" smtClean="0">
                <a:latin typeface="+mn-lt"/>
              </a:rPr>
              <a:t>PARA </a:t>
            </a:r>
            <a:r>
              <a:rPr lang="pt-BR" sz="1600" dirty="0">
                <a:latin typeface="+mn-lt"/>
              </a:rPr>
              <a:t>ABERTURA DE CHAMADO (10 MIN PARA ESTE ATENDIMENTO) </a:t>
            </a:r>
            <a:endParaRPr lang="pt-BR" sz="1600" dirty="0" smtClean="0">
              <a:latin typeface="+mn-lt"/>
            </a:endParaRPr>
          </a:p>
          <a:p>
            <a:endParaRPr lang="pt-BR" sz="1600" dirty="0">
              <a:latin typeface="+mn-lt"/>
            </a:endParaRPr>
          </a:p>
          <a:p>
            <a:r>
              <a:rPr lang="pt-BR" sz="1600" b="1" dirty="0" smtClean="0">
                <a:latin typeface="+mn-lt"/>
              </a:rPr>
              <a:t>SUPORTE </a:t>
            </a:r>
            <a:r>
              <a:rPr lang="pt-BR" sz="1600" b="1" dirty="0">
                <a:latin typeface="+mn-lt"/>
              </a:rPr>
              <a:t>NÍVEL II </a:t>
            </a:r>
            <a:endParaRPr lang="pt-BR" sz="1600" b="1" dirty="0" smtClean="0">
              <a:latin typeface="+mn-lt"/>
            </a:endParaRPr>
          </a:p>
          <a:p>
            <a:r>
              <a:rPr lang="pt-BR" sz="1600" dirty="0" smtClean="0">
                <a:latin typeface="+mn-lt"/>
              </a:rPr>
              <a:t>PARA </a:t>
            </a:r>
            <a:r>
              <a:rPr lang="pt-BR" sz="1600" dirty="0">
                <a:latin typeface="+mn-lt"/>
              </a:rPr>
              <a:t>ATENDIMENTO EFETIVO (4 HORAS PARA RESOLUÇÃO). </a:t>
            </a:r>
            <a:endParaRPr lang="pt-BR" sz="1600" dirty="0" smtClean="0">
              <a:latin typeface="+mn-lt"/>
            </a:endParaRPr>
          </a:p>
          <a:p>
            <a:endParaRPr lang="pt-BR" sz="1600" dirty="0">
              <a:latin typeface="+mn-lt"/>
            </a:endParaRPr>
          </a:p>
          <a:p>
            <a:r>
              <a:rPr lang="pt-BR" sz="1600" dirty="0" smtClean="0">
                <a:latin typeface="+mn-lt"/>
              </a:rPr>
              <a:t>RECURSOS </a:t>
            </a:r>
            <a:r>
              <a:rPr lang="pt-BR" sz="1600" dirty="0">
                <a:latin typeface="+mn-lt"/>
              </a:rPr>
              <a:t>DE SUPORTE NÍVEIS I E II DA SEAL EM SÃO PAULO. </a:t>
            </a:r>
            <a:endParaRPr lang="pt-BR" sz="1600" dirty="0" smtClean="0">
              <a:latin typeface="+mn-lt"/>
            </a:endParaRPr>
          </a:p>
          <a:p>
            <a:r>
              <a:rPr lang="pt-BR" sz="1600" dirty="0" smtClean="0">
                <a:latin typeface="+mn-lt"/>
              </a:rPr>
              <a:t>ABERTURA </a:t>
            </a:r>
            <a:r>
              <a:rPr lang="pt-BR" sz="1600" dirty="0">
                <a:latin typeface="+mn-lt"/>
              </a:rPr>
              <a:t>E FECHAMENTO DE CHAMADO COM ENVIO DE TÉCNICO AO LOCAL CASO SEJA NECESSÁRIO, COM BACKUP DE EQUIPAMENTOS</a:t>
            </a:r>
            <a:r>
              <a:rPr lang="pt-BR" sz="1600" dirty="0" smtClean="0">
                <a:latin typeface="+mn-lt"/>
              </a:rPr>
              <a:t>.</a:t>
            </a:r>
            <a:endParaRPr lang="pt-B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169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apa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951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pic>
        <p:nvPicPr>
          <p:cNvPr id="27" name="Imagem 26" descr="logo SE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2780928"/>
            <a:ext cx="5035915" cy="1728192"/>
          </a:xfrm>
          <a:prstGeom prst="rect">
            <a:avLst/>
          </a:prstGeom>
        </p:spPr>
      </p:pic>
      <p:sp>
        <p:nvSpPr>
          <p:cNvPr id="28" name="CaixaDeTexto 2"/>
          <p:cNvSpPr txBox="1">
            <a:spLocks noChangeArrowheads="1"/>
          </p:cNvSpPr>
          <p:nvPr/>
        </p:nvSpPr>
        <p:spPr bwMode="auto">
          <a:xfrm>
            <a:off x="1979712" y="4653136"/>
            <a:ext cx="52565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Tecnologia</a:t>
            </a:r>
          </a:p>
        </p:txBody>
      </p:sp>
    </p:spTree>
    <p:extLst>
      <p:ext uri="{BB962C8B-B14F-4D97-AF65-F5344CB8AC3E}">
        <p14:creationId xmlns:p14="http://schemas.microsoft.com/office/powerpoint/2010/main" val="316705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s1_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2" name="Picture 2" descr="C:\Users\wbernardes\AppData\Local\Microsoft\Windows\Temporary Internet Files\Content.Outlook\V09I5TTD\Seal-BG_24b (3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7"/>
          <p:cNvSpPr txBox="1"/>
          <p:nvPr/>
        </p:nvSpPr>
        <p:spPr>
          <a:xfrm>
            <a:off x="5221288" y="2852936"/>
            <a:ext cx="3076575" cy="18928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pt-BR" sz="26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A Solução Completa em Mobilidade Coorporativa, Infra </a:t>
            </a:r>
            <a:r>
              <a:rPr lang="pt-BR" sz="2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E</a:t>
            </a:r>
            <a:r>
              <a:rPr lang="pt-BR" sz="26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strutura e Serviços de Implantação.</a:t>
            </a:r>
          </a:p>
        </p:txBody>
      </p:sp>
      <p:sp>
        <p:nvSpPr>
          <p:cNvPr id="27" name="CaixaDeTexto 3"/>
          <p:cNvSpPr txBox="1"/>
          <p:nvPr/>
        </p:nvSpPr>
        <p:spPr>
          <a:xfrm>
            <a:off x="5049838" y="620688"/>
            <a:ext cx="3492500" cy="18281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24 anos</a:t>
            </a:r>
            <a:r>
              <a:rPr lang="pt-B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implantando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soluções de captura automática de dados. Mais de 5000 lojas e 1000 depósitos.  10.000  pessoas conectadas em campo com dispositivos móveis , são mais de 16 Milhões M2 de cobertura WIFI em todo o país. Pioneira no fornecimento de soluções RFID e Etiquetas Eletrônicas  de Gôndola.</a:t>
            </a:r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15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346" name="CaixaDeTexto 13"/>
          <p:cNvSpPr txBox="1">
            <a:spLocks noChangeArrowheads="1"/>
          </p:cNvSpPr>
          <p:nvPr/>
        </p:nvSpPr>
        <p:spPr bwMode="auto">
          <a:xfrm>
            <a:off x="1331913" y="5373688"/>
            <a:ext cx="6443662" cy="76944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Especializada na </a:t>
            </a:r>
            <a:r>
              <a:rPr lang="pt-BR" sz="2400" b="1" dirty="0" smtClean="0">
                <a:solidFill>
                  <a:srgbClr val="990000"/>
                </a:solidFill>
                <a:latin typeface="+mj-lt"/>
                <a:cs typeface="Arial" pitchFamily="34" charset="0"/>
              </a:rPr>
              <a:t>integração de soluções </a:t>
            </a:r>
            <a:r>
              <a:rPr lang="pt-B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em captura de dados, mobilidade ,  infra estrutura de redes e serviços</a:t>
            </a:r>
          </a:p>
        </p:txBody>
      </p:sp>
      <p:grpSp>
        <p:nvGrpSpPr>
          <p:cNvPr id="2" name="Grupo 3"/>
          <p:cNvGrpSpPr>
            <a:grpSpLocks/>
          </p:cNvGrpSpPr>
          <p:nvPr/>
        </p:nvGrpSpPr>
        <p:grpSpPr bwMode="auto">
          <a:xfrm>
            <a:off x="0" y="2916238"/>
            <a:ext cx="9144000" cy="1717675"/>
            <a:chOff x="0" y="2916724"/>
            <a:chExt cx="9144000" cy="1716832"/>
          </a:xfrm>
        </p:grpSpPr>
        <p:pic>
          <p:nvPicPr>
            <p:cNvPr id="14352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8" t="42404" r="82736" b="32562"/>
            <a:stretch>
              <a:fillRect/>
            </a:stretch>
          </p:blipFill>
          <p:spPr bwMode="auto">
            <a:xfrm>
              <a:off x="0" y="2916724"/>
              <a:ext cx="1115616" cy="1716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tângulo 2"/>
            <p:cNvSpPr/>
            <p:nvPr/>
          </p:nvSpPr>
          <p:spPr>
            <a:xfrm>
              <a:off x="0" y="4314625"/>
              <a:ext cx="9144000" cy="31099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pic>
        <p:nvPicPr>
          <p:cNvPr id="14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42404" r="88707" b="51036"/>
          <a:stretch>
            <a:fillRect/>
          </a:stretch>
        </p:blipFill>
        <p:spPr bwMode="auto">
          <a:xfrm>
            <a:off x="501650" y="2916238"/>
            <a:ext cx="5159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750B0D"/>
              </a:clrFrom>
              <a:clrTo>
                <a:srgbClr val="750B0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49985" r="88707" b="45352"/>
          <a:stretch>
            <a:fillRect/>
          </a:stretch>
        </p:blipFill>
        <p:spPr bwMode="auto">
          <a:xfrm>
            <a:off x="490818" y="4243424"/>
            <a:ext cx="515938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54648" r="88707" b="38959"/>
          <a:stretch>
            <a:fillRect/>
          </a:stretch>
        </p:blipFill>
        <p:spPr bwMode="auto">
          <a:xfrm>
            <a:off x="501650" y="3756025"/>
            <a:ext cx="5159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51514"/>
              </a:clrFrom>
              <a:clrTo>
                <a:srgbClr val="95151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61041" r="88707" b="32562"/>
          <a:stretch>
            <a:fillRect/>
          </a:stretch>
        </p:blipFill>
        <p:spPr bwMode="auto">
          <a:xfrm>
            <a:off x="501650" y="3400995"/>
            <a:ext cx="5159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6"/>
          <p:cNvSpPr/>
          <p:nvPr/>
        </p:nvSpPr>
        <p:spPr>
          <a:xfrm>
            <a:off x="960438" y="2871788"/>
            <a:ext cx="4572000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Mobilidade Coorporativa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Infra Estrutura de Redes Sem fio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Tecnologias inovadoras : Voz e RFID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Serviços Especializados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350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utoUpdateAnimBg="0"/>
      <p:bldP spid="14346" grpId="0"/>
      <p:bldP spid="1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tângulo 136"/>
          <p:cNvSpPr/>
          <p:nvPr/>
        </p:nvSpPr>
        <p:spPr>
          <a:xfrm rot="10800000">
            <a:off x="0" y="5661025"/>
            <a:ext cx="9144000" cy="6635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" name="Paralelogramo 3"/>
          <p:cNvSpPr/>
          <p:nvPr/>
        </p:nvSpPr>
        <p:spPr>
          <a:xfrm rot="21303331">
            <a:off x="-238125" y="1173163"/>
            <a:ext cx="9621838" cy="5202237"/>
          </a:xfrm>
          <a:prstGeom prst="parallelogram">
            <a:avLst>
              <a:gd name="adj" fmla="val 881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sx="101000" sy="101000" algn="ctr" rotWithShape="0">
              <a:prstClr val="black">
                <a:alpha val="8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362" name="CaixaDeTexto 3"/>
          <p:cNvSpPr txBox="1">
            <a:spLocks noChangeArrowheads="1"/>
          </p:cNvSpPr>
          <p:nvPr/>
        </p:nvSpPr>
        <p:spPr bwMode="auto">
          <a:xfrm>
            <a:off x="546100" y="204788"/>
            <a:ext cx="8051800" cy="7889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  <a:defRPr/>
            </a:pP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Soluções customizadas 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para </a:t>
            </a: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diversos clientes 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de </a:t>
            </a: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segmentos 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e </a:t>
            </a: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demandas específicas   </a:t>
            </a:r>
          </a:p>
        </p:txBody>
      </p:sp>
      <p:pic>
        <p:nvPicPr>
          <p:cNvPr id="15427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5225"/>
            <a:ext cx="91440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Retângulo 68"/>
          <p:cNvSpPr/>
          <p:nvPr/>
        </p:nvSpPr>
        <p:spPr>
          <a:xfrm>
            <a:off x="8388424" y="6309320"/>
            <a:ext cx="576064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0" name="Imagem 69" descr="logo SE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91106" y="6453336"/>
            <a:ext cx="581334" cy="199498"/>
          </a:xfrm>
          <a:prstGeom prst="rect">
            <a:avLst/>
          </a:prstGeom>
        </p:spPr>
      </p:pic>
      <p:pic>
        <p:nvPicPr>
          <p:cNvPr id="76" name="Picture 17" descr="novarti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t="9000" r="73079" b="26997"/>
          <a:stretch>
            <a:fillRect/>
          </a:stretch>
        </p:blipFill>
        <p:spPr bwMode="auto">
          <a:xfrm>
            <a:off x="3403600" y="3898900"/>
            <a:ext cx="11223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27" descr="Ame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4960938"/>
            <a:ext cx="473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28" descr="CN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5018088"/>
            <a:ext cx="70961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9" descr="colgat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5711825"/>
            <a:ext cx="7096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4" descr="fia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707063"/>
            <a:ext cx="512763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6" descr="gm_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25" y="3182938"/>
            <a:ext cx="3921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4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4010025"/>
            <a:ext cx="7159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41" descr="rhodi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2579688"/>
            <a:ext cx="6858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4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4592638"/>
            <a:ext cx="35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46" descr="usimina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3624263"/>
            <a:ext cx="563562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49" descr="logo_abcbrasi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88" y="4560888"/>
            <a:ext cx="87947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50" descr="faa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3" y="5068888"/>
            <a:ext cx="3667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6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3217863"/>
            <a:ext cx="8270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64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976438"/>
            <a:ext cx="5873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4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04" b="28328"/>
          <a:stretch>
            <a:fillRect/>
          </a:stretch>
        </p:blipFill>
        <p:spPr bwMode="auto">
          <a:xfrm>
            <a:off x="2403475" y="4491038"/>
            <a:ext cx="76993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6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5199063"/>
            <a:ext cx="8636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7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3081338"/>
            <a:ext cx="735013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 descr="http://inepad.org.br/site/images/dinamica/dc044ad25a3f4eb1eec2ea25d231d3b2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629" b="32185"/>
          <a:stretch>
            <a:fillRect/>
          </a:stretch>
        </p:blipFill>
        <p:spPr bwMode="auto">
          <a:xfrm>
            <a:off x="179512" y="1611610"/>
            <a:ext cx="1092738" cy="326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4" descr="http://www.manmanpemba.com/wp-content/uploads/2011/08/DHL_Logo2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403648" y="1628800"/>
            <a:ext cx="720080" cy="15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47" descr="http://www.eletrolar.com/v2/fotos/766646635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430603" y="1340768"/>
            <a:ext cx="864096" cy="57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43" descr="http://www.direitoenegocios.com/wp-content/uploads/2011/09/f1549.gif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746489" y="1412776"/>
            <a:ext cx="825511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3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912038" y="1268760"/>
            <a:ext cx="38004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6948264" y="1102569"/>
            <a:ext cx="749971" cy="310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8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8172400" y="1017878"/>
            <a:ext cx="720080" cy="2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6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251520" y="2046277"/>
            <a:ext cx="668784" cy="37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Imagem 9" descr="Canon_logo.bmp"/>
          <p:cNvPicPr>
            <a:picLocks noChangeAspect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204864"/>
            <a:ext cx="744016" cy="25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9" descr="http://www.seeklogo.com/images/B/Braspress-logo-EAD27503FF-seeklogo.com.gif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2377600" y="1827203"/>
            <a:ext cx="664716" cy="6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Picture 11" descr="http://www.grupao.com.br/img/parceiros/4e1ea55df3e80095bc2cbe3970783414.jpg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1880" y="1927994"/>
            <a:ext cx="846257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Picture 20" descr="http://cdn.mundodastribos.com/wp-admin/uploads/2010/01/logo_casasbahia1.jp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948264" y="3026593"/>
            <a:ext cx="853356" cy="18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2" descr="http://upload.wikimedia.org/wikipedia/fr/6/69/Leroy_merlin_logo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5868144" y="1844824"/>
            <a:ext cx="622816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50" descr="http://www.florianoblitz.com/site/images/stories/2011/Desembro/logo-correios.jp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6948264" y="1756686"/>
            <a:ext cx="936104" cy="23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18" descr="http://www.lavanderiaaguaviva.com.br/gerenciador/uploads/Logo%20Makro_jpg.jpg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26740" y="1772816"/>
            <a:ext cx="719553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45" descr="http://nickmartins.com.br/atualidades/wp-content/uploads/2010/08/trainee-philip-morris-brasil.jpg"/>
          <p:cNvPicPr>
            <a:picLocks noChangeAspect="1" noChangeArrowheads="1"/>
          </p:cNvPicPr>
          <p:nvPr/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56396" y="3684959"/>
            <a:ext cx="864096" cy="61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Picture 48" descr="http://www.ligadonafacul.com.br/imgs/f1274.jp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1331640" y="2925875"/>
            <a:ext cx="589583" cy="35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22" descr="http://www.gratisonline.com.br/wp-content/uploads/2010/09/ponto_frio_logo.jp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2267744" y="2708920"/>
            <a:ext cx="884429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Picture 24" descr="http://www.mattareassociados.com.br/IMG/Clientes/logo_cec.jp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3635896" y="2497857"/>
            <a:ext cx="533048" cy="35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Picture 26" descr="http://www.redeaugefarma.com.br/images/PANARELLO.pn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107504" y="3971356"/>
            <a:ext cx="1097796" cy="24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" name="Picture 28" descr="http://www.etecpirassununga.com.br/vagas_2.gif"/>
          <p:cNvPicPr>
            <a:picLocks noChangeAspect="1" noChangeArrowheads="1"/>
          </p:cNvPicPr>
          <p:nvPr/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2636912"/>
            <a:ext cx="80416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" name="Picture 32" descr="http://cadeiadevalor.files.wordpress.com/2009/06/pepsico.jp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6804248" y="2382994"/>
            <a:ext cx="1034107" cy="25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36" descr="http://2.bp.blogspot.com/__MDp5nij9QI/TGmDoTvlK0I/AAAAAAAAGU8/FzX54QRQTEo/s1600/Logo+SCHINCARIOL+2010.JPG"/>
          <p:cNvPicPr>
            <a:picLocks noChangeAspect="1" noChangeArrowheads="1"/>
          </p:cNvPicPr>
          <p:nvPr/>
        </p:nvPicPr>
        <p:blipFill>
          <a:blip r:embed="rId4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00392" y="2439033"/>
            <a:ext cx="865038" cy="197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38" descr="http://www.cartype.com/pics/136/full/honda_logo_2.jpg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323528" y="3255251"/>
            <a:ext cx="621953" cy="46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" name="Picture 40" descr="http://motoresdovale.com/imagens/logoVolks.jpg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1403648" y="3643278"/>
            <a:ext cx="504056" cy="50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44" descr="http://www.tecmicrosolucoes.com.br/logos-clientes/cefrinor.jpg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2411760" y="3212976"/>
            <a:ext cx="747266" cy="30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46" descr="http://ceeqa.files.wordpress.com/2011/04/braskem.jpg"/>
          <p:cNvPicPr>
            <a:picLocks noChangeAspect="1" noChangeArrowheads="1"/>
          </p:cNvPicPr>
          <p:nvPr/>
        </p:nvPicPr>
        <p:blipFill>
          <a:blip r:embed="rId4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6016" y="3313413"/>
            <a:ext cx="782612" cy="187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42" descr="http://www.manutencaoesuprimentos.com.br/imagens/arcelormittal-reporta-perda-de-us--1-bilhao-no-4-tri-de-2011.jpg"/>
          <p:cNvPicPr>
            <a:picLocks noChangeAspect="1" noChangeArrowheads="1"/>
          </p:cNvPicPr>
          <p:nvPr/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6256" y="3429000"/>
            <a:ext cx="991160" cy="60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45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4744"/>
            <a:ext cx="4254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75" descr="http://nominadesign.com.br/blog/wp-content/uploads/2011/10/leve_logo.jpg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>
            <a:off x="2555776" y="5199063"/>
            <a:ext cx="802198" cy="574205"/>
          </a:xfrm>
          <a:prstGeom prst="rect">
            <a:avLst/>
          </a:prstGeom>
          <a:noFill/>
        </p:spPr>
      </p:pic>
      <p:pic>
        <p:nvPicPr>
          <p:cNvPr id="134" name="Picture 79" descr="http://enerflex.com.br/images/angeloni_logo_07.gif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8316416" y="3689029"/>
            <a:ext cx="530400" cy="604067"/>
          </a:xfrm>
          <a:prstGeom prst="rect">
            <a:avLst/>
          </a:prstGeom>
          <a:noFill/>
        </p:spPr>
      </p:pic>
      <p:pic>
        <p:nvPicPr>
          <p:cNvPr id="135" name="Picture 81" descr="http://www.martin-brower.com.br/imagens/logo_mb.gif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6512475" y="4823473"/>
            <a:ext cx="1659925" cy="333719"/>
          </a:xfrm>
          <a:prstGeom prst="rect">
            <a:avLst/>
          </a:prstGeom>
          <a:noFill/>
        </p:spPr>
      </p:pic>
      <p:pic>
        <p:nvPicPr>
          <p:cNvPr id="147460" name="Picture 4" descr="http://www.sis.cremer.com.br/LogoCremergrande.gif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>
            <a:off x="3347864" y="4537197"/>
            <a:ext cx="864096" cy="187947"/>
          </a:xfrm>
          <a:prstGeom prst="rect">
            <a:avLst/>
          </a:prstGeom>
          <a:noFill/>
        </p:spPr>
      </p:pic>
      <p:pic>
        <p:nvPicPr>
          <p:cNvPr id="147462" name="Picture 6" descr="http://www.marciliodias.com.br/site/fotos_noticia/79.jp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>
            <a:off x="7138341" y="4051125"/>
            <a:ext cx="602011" cy="602011"/>
          </a:xfrm>
          <a:prstGeom prst="rect">
            <a:avLst/>
          </a:prstGeom>
          <a:noFill/>
        </p:spPr>
      </p:pic>
      <p:pic>
        <p:nvPicPr>
          <p:cNvPr id="147464" name="Picture 8" descr="http://www.editorapositivo.com.br/lib/images/editora-positivo/institucional/grupo-positivo_logo.pn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4499992" y="5229200"/>
            <a:ext cx="1028685" cy="288032"/>
          </a:xfrm>
          <a:prstGeom prst="rect">
            <a:avLst/>
          </a:prstGeom>
          <a:noFill/>
        </p:spPr>
      </p:pic>
      <p:pic>
        <p:nvPicPr>
          <p:cNvPr id="147466" name="Picture 10" descr="http://www.garcaonline.com.br/img_lojas/Logo-Jota.jpg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179512" y="4509120"/>
            <a:ext cx="798743" cy="432048"/>
          </a:xfrm>
          <a:prstGeom prst="rect">
            <a:avLst/>
          </a:prstGeom>
          <a:noFill/>
        </p:spPr>
      </p:pic>
      <p:pic>
        <p:nvPicPr>
          <p:cNvPr id="103426" name="Picture 2" descr="http://www.socom.dominiotemporario.com/antigo/LogoParati.jp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08" y="4444930"/>
            <a:ext cx="846479" cy="2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http://www.meiosepublicidade.pt/wp-content/uploads/2010/07/Nielsen.jp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206553"/>
            <a:ext cx="1071873" cy="4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0" name="Picture 6" descr="http://1.bp.blogspot.com/-5YkcLJoxUU4/T6Htp3mKxNI/AAAAAAAAKFk/A0NXhOKtFkg/s1600/colgate.jp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" y="2798154"/>
            <a:ext cx="1211945" cy="2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/>
          <p:cNvSpPr txBox="1"/>
          <p:nvPr/>
        </p:nvSpPr>
        <p:spPr>
          <a:xfrm>
            <a:off x="-36513" y="2405063"/>
            <a:ext cx="4876801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•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pt-BR" sz="1400" b="1" dirty="0" err="1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ioneirismo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experiência em soluções de captura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automática de dados e computação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móvel para toda a cadeia de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suprimento.</a:t>
            </a:r>
          </a:p>
          <a:p>
            <a:pPr marL="358775" indent="-342900">
              <a:lnSpc>
                <a:spcPct val="200000"/>
              </a:lnSpc>
              <a:defRPr/>
            </a:pPr>
            <a:endParaRPr lang="pt-BR" sz="14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871913" y="2403475"/>
            <a:ext cx="4876800" cy="1385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•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Equipe própria dedicada e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qualificada para fornecer desde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equipamentos e </a:t>
            </a:r>
            <a:r>
              <a:rPr lang="pt-BR" sz="1400" b="1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infraestrutura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até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softwares aplicativos e serviços.</a:t>
            </a:r>
          </a:p>
          <a:p>
            <a:pPr marL="358775" indent="-342900">
              <a:lnSpc>
                <a:spcPct val="200000"/>
              </a:lnSpc>
              <a:defRPr/>
            </a:pPr>
            <a:endParaRPr lang="pt-BR" sz="14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-107950" y="4057650"/>
            <a:ext cx="4876800" cy="1168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•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Time especializado na especificação,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venda e implementação de projetos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 captura automática de dados.</a:t>
            </a:r>
          </a:p>
          <a:p>
            <a:pPr marL="358775" indent="-342900">
              <a:lnSpc>
                <a:spcPct val="200000"/>
              </a:lnSpc>
              <a:defRPr/>
            </a:pPr>
            <a:endParaRPr lang="pt-BR" sz="14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4016375" y="4005263"/>
            <a:ext cx="48768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•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Parcerias com empresas de,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tecnologia como Motorola </a:t>
            </a:r>
            <a:r>
              <a:rPr lang="pt-BR" sz="1400" b="1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Solutions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Zebra,</a:t>
            </a:r>
          </a:p>
          <a:p>
            <a:pPr algn="ctr">
              <a:defRPr/>
            </a:pPr>
            <a:r>
              <a:rPr lang="pt-BR" sz="1400" b="1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Vocollect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Intermec, Apple e outras para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compor uma solução completa.</a:t>
            </a:r>
          </a:p>
          <a:p>
            <a:pPr marL="358775" indent="-342900">
              <a:lnSpc>
                <a:spcPct val="200000"/>
              </a:lnSpc>
              <a:defRPr/>
            </a:pPr>
            <a:endParaRPr lang="pt-BR" sz="14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5122" name="TextBox 5"/>
          <p:cNvSpPr txBox="1">
            <a:spLocks noChangeArrowheads="1"/>
          </p:cNvSpPr>
          <p:nvPr/>
        </p:nvSpPr>
        <p:spPr bwMode="auto">
          <a:xfrm>
            <a:off x="228599" y="208117"/>
            <a:ext cx="866457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Seal - Missão</a:t>
            </a:r>
          </a:p>
          <a:p>
            <a:pPr eaLnBrk="1" hangingPunct="1"/>
            <a:r>
              <a:rPr lang="pt-BR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Fornecer soluções e integrar sistemas de captura automática de dados para toda a cadeia de suprimentos.</a:t>
            </a:r>
          </a:p>
        </p:txBody>
      </p:sp>
    </p:spTree>
    <p:extLst>
      <p:ext uri="{BB962C8B-B14F-4D97-AF65-F5344CB8AC3E}">
        <p14:creationId xmlns:p14="http://schemas.microsoft.com/office/powerpoint/2010/main" val="8203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11560" y="1988840"/>
            <a:ext cx="76328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8288" indent="-268288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MAIOR PROVEDOR DE SOLUÇÕES DE MOBILIDADE CORPORATIVA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8288" indent="-268288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EXPERIENCIA  EM DISTRIBUIÇÃO E OPERAÇÃO COM REVENDAS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68288" indent="-268288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EXPERIENCIA  EM  PROCESSOS DE FABRICAÇÃO</a:t>
            </a:r>
          </a:p>
          <a:p>
            <a:pPr marL="268288" indent="-268288">
              <a:buFont typeface="Arial" pitchFamily="34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8288" indent="-268288">
              <a:buFont typeface="Arial" pitchFamily="34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8288" indent="-268288">
              <a:buFont typeface="Arial" pitchFamily="34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9C82D-B1D2-4F03-8820-14105BAACAC8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28599" y="208117"/>
            <a:ext cx="86645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EXPERIENCIA COORPORATIVA E POSICIONAMENTO </a:t>
            </a:r>
            <a:endParaRPr lang="pt-BR" sz="32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9940</TotalTime>
  <Words>3106</Words>
  <Application>Microsoft Office PowerPoint</Application>
  <PresentationFormat>Apresentação na tela (4:3)</PresentationFormat>
  <Paragraphs>456</Paragraphs>
  <Slides>45</Slides>
  <Notes>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7" baseType="lpstr">
      <vt:lpstr>Tema do Office</vt:lpstr>
      <vt:lpstr>Imagem de bitmap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projetos RFID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aline</dc:creator>
  <cp:lastModifiedBy>Seal</cp:lastModifiedBy>
  <cp:revision>798</cp:revision>
  <cp:lastPrinted>2012-06-29T21:01:07Z</cp:lastPrinted>
  <dcterms:created xsi:type="dcterms:W3CDTF">2012-04-20T14:33:12Z</dcterms:created>
  <dcterms:modified xsi:type="dcterms:W3CDTF">2013-02-27T12:36:17Z</dcterms:modified>
</cp:coreProperties>
</file>